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SZWMK6GO796A00TGRZR8YLJB7ZEMOYPR9X0XTJDVXFBRTQ5T6IBH4E361319CA19B38D13704A7D2E6DEB686" Type="http://schemas.microsoft.com/office/2006/relationships/officeDocumentMain" Target="NULL"/><Relationship Id="rId4" Type="http://schemas.openxmlformats.org/officeDocument/2006/relationships/extended-properties" Target="docProps/app.xml"/><Relationship Id="CVWM86BA79TQ00HGRVRNIL0C7ZEMOAGR9U0XFJDXXGI8TEWTZ0BJDCJVFYYTP88RXUMX5OLIZIWD8LXJQEFTPF8C8RL0WOWBAXODYHB3C1B0381745A4948755DB4A99C08411B6" Type="http://schemas.microsoft.com/office/2006/relationships/officeDocumentExtended" Target="NUL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4" r:id="rId1"/>
  </p:sldMasterIdLst>
  <p:notesMasterIdLst>
    <p:notesMasterId r:id="rId32"/>
  </p:notesMasterIdLst>
  <p:handoutMasterIdLst>
    <p:handoutMasterId r:id="rId33"/>
  </p:handoutMasterIdLst>
  <p:sldIdLst>
    <p:sldId id="256" r:id="rId2"/>
    <p:sldId id="400" r:id="rId3"/>
    <p:sldId id="431" r:id="rId4"/>
    <p:sldId id="430" r:id="rId5"/>
    <p:sldId id="424" r:id="rId6"/>
    <p:sldId id="434" r:id="rId7"/>
    <p:sldId id="451" r:id="rId8"/>
    <p:sldId id="432" r:id="rId9"/>
    <p:sldId id="433" r:id="rId10"/>
    <p:sldId id="426" r:id="rId11"/>
    <p:sldId id="427" r:id="rId12"/>
    <p:sldId id="428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330" r:id="rId30"/>
    <p:sldId id="322" r:id="rId31"/>
  </p:sldIdLst>
  <p:sldSz cx="10080625" cy="5670550"/>
  <p:notesSz cx="6797675" cy="9872663"/>
  <p:defaultTextStyle>
    <a:defPPr>
      <a:defRPr lang="en-US"/>
    </a:defPPr>
    <a:lvl1pPr marL="0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1pPr>
    <a:lvl2pPr marL="377800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2pPr>
    <a:lvl3pPr marL="755598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3pPr>
    <a:lvl4pPr marL="1134033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4pPr>
    <a:lvl5pPr marL="1511832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5pPr>
    <a:lvl6pPr marL="1889632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6pPr>
    <a:lvl7pPr marL="2267430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7pPr>
    <a:lvl8pPr marL="2645865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8pPr>
    <a:lvl9pPr marL="3023664" algn="l" defTabSz="377800" rtl="0" eaLnBrk="1" latinLnBrk="0" hangingPunct="1">
      <a:defRPr sz="149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pos="6146" userDrawn="1">
          <p15:clr>
            <a:srgbClr val="A4A3A4"/>
          </p15:clr>
        </p15:guide>
        <p15:guide id="4" orient="horz" pos="221" userDrawn="1">
          <p15:clr>
            <a:srgbClr val="A4A3A4"/>
          </p15:clr>
        </p15:guide>
        <p15:guide id="5" pos="3175" userDrawn="1">
          <p15:clr>
            <a:srgbClr val="A4A3A4"/>
          </p15:clr>
        </p15:guide>
        <p15:guide id="6" pos="612" userDrawn="1">
          <p15:clr>
            <a:srgbClr val="A4A3A4"/>
          </p15:clr>
        </p15:guide>
        <p15:guide id="7" pos="57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3A4"/>
    <a:srgbClr val="EBEBEB"/>
    <a:srgbClr val="929292"/>
    <a:srgbClr val="D80C18"/>
    <a:srgbClr val="002882"/>
    <a:srgbClr val="821437"/>
    <a:srgbClr val="64CDFF"/>
    <a:srgbClr val="FFFF99"/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1294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08" y="78"/>
      </p:cViewPr>
      <p:guideLst>
        <p:guide orient="horz" pos="1786"/>
        <p:guide pos="204"/>
        <p:guide pos="6146"/>
        <p:guide orient="horz" pos="221"/>
        <p:guide pos="3175"/>
        <p:guide pos="612"/>
        <p:guide pos="57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441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1" y="0"/>
            <a:ext cx="2944086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ea typeface="MS PGothic" panose="020B0600070205080204" pitchFamily="34" charset="-128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869" y="0"/>
            <a:ext cx="2947233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ea typeface="MS PGothic" panose="020B0600070205080204" pitchFamily="34" charset="-128"/>
              </a:defRPr>
            </a:lvl1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A25C020-4514-466A-9B9E-7D41CCDD4C2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MS PGothic" panose="020B0600070205080204" pitchFamily="34" charset="-128"/>
              </a:rPr>
              <a:t>2019/7/3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备注占位符 4"/>
          <p:cNvSpPr>
            <a:spLocks noGrp="1" noRot="1" noChangeAspect="1" noChangeArrowheads="1"/>
          </p:cNvSpPr>
          <p:nvPr/>
        </p:nvSpPr>
        <p:spPr bwMode="auto">
          <a:xfrm>
            <a:off x="679768" y="4751219"/>
            <a:ext cx="5438140" cy="388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MS PGothic" panose="020B0600070205080204" pitchFamily="34" charset="-128"/>
              </a:rPr>
              <a:t>单击此处编辑母版文本样式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MS PGothic" panose="020B0600070205080204" pitchFamily="34" charset="-128"/>
              </a:rPr>
              <a:t>第二级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MS PGothic" panose="020B0600070205080204" pitchFamily="34" charset="-128"/>
              </a:rPr>
              <a:t>第三级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MS PGothic" panose="020B0600070205080204" pitchFamily="34" charset="-128"/>
              </a:rPr>
              <a:t>第四级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MS PGothic" panose="020B0600070205080204" pitchFamily="34" charset="-128"/>
              </a:rPr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7316"/>
            <a:ext cx="2944086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ea typeface="MS PGothic" panose="020B0600070205080204" pitchFamily="34" charset="-128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869" y="9377316"/>
            <a:ext cx="2947233" cy="4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>
                <a:ea typeface="MS PGothic" panose="020B0600070205080204" pitchFamily="34" charset="-128"/>
              </a:defRPr>
            </a:lvl1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6FDFD0-D77B-4638-A87A-287EB8E555BE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MS PGothic" panose="020B0600070205080204" pitchFamily="34" charset="-128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67974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99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1889632" algn="l" defTabSz="755598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6pPr>
    <a:lvl7pPr marL="2267430" algn="l" defTabSz="755598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7pPr>
    <a:lvl8pPr marL="2645865" algn="l" defTabSz="755598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8pPr>
    <a:lvl9pPr marL="3023664" algn="l" defTabSz="755598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36FDFD0-D77B-4638-A87A-287EB8E555B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MS PGothic" panose="020B0600070205080204" pitchFamily="34" charset="-128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D15C5-CBFA-4D16-AC91-B142BA89ED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  <a:sym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48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10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11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12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13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4430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14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60798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15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62511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16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4549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17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19649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18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2006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19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1826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20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095542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21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68678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22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6970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23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11379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24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45330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25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69066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26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27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83491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28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6300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、为什么我们选择搭建一个</a:t>
            </a:r>
            <a:r>
              <a:rPr lang="en-US" altLang="zh-CN" dirty="0"/>
              <a:t>4</a:t>
            </a:r>
            <a:r>
              <a:rPr lang="zh-CN" altLang="en-US" dirty="0"/>
              <a:t>节点的链，而不是</a:t>
            </a:r>
            <a:r>
              <a:rPr lang="en-US" altLang="zh-CN" dirty="0"/>
              <a:t>3</a:t>
            </a:r>
            <a:r>
              <a:rPr lang="zh-CN" altLang="en-US" dirty="0"/>
              <a:t>个节点或者</a:t>
            </a:r>
            <a:r>
              <a:rPr lang="en-US" altLang="zh-CN" dirty="0"/>
              <a:t>2</a:t>
            </a:r>
            <a:r>
              <a:rPr lang="zh-CN" altLang="en-US" dirty="0"/>
              <a:t>个节点？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3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预留</a:t>
            </a:r>
            <a:r>
              <a:rPr lang="en-US" altLang="zh-CN" dirty="0"/>
              <a:t>10</a:t>
            </a:r>
            <a:r>
              <a:rPr lang="zh-CN" altLang="en-US" dirty="0"/>
              <a:t>分钟搭建连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4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5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6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7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控制台介绍：类比数据库，需要一个轻量级的客户端进行交互。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8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预留</a:t>
            </a:r>
            <a:r>
              <a:rPr lang="en-US" altLang="zh-CN" dirty="0"/>
              <a:t>10</a:t>
            </a:r>
            <a:r>
              <a:rPr lang="zh-CN" altLang="en-US" dirty="0"/>
              <a:t>分钟安装控制台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FADD62A-7ABB-4D16-8657-8F5B9B6D71E7}" type="slidenum">
              <a:rPr lang="zh-CN" altLang="en-US" smtClean="0">
                <a:latin typeface="Calibri"/>
                <a:ea typeface="宋体"/>
              </a:rPr>
              <a:pPr/>
              <a:t>9</a:t>
            </a:fld>
            <a:endParaRPr lang="zh-CN" altLang="en-US"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8522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8024" y="1540462"/>
            <a:ext cx="5403512" cy="195519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点击修改标题 </a:t>
            </a: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8024" y="3603670"/>
            <a:ext cx="5403512" cy="6894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b="1">
                <a:solidFill>
                  <a:srgbClr val="1E53A4"/>
                </a:solidFill>
                <a:latin typeface="+mn-ea"/>
                <a:ea typeface="+mn-ea"/>
              </a:defRPr>
            </a:lvl1pPr>
            <a:lvl2pPr marL="377825" indent="0">
              <a:buNone/>
              <a:defRPr>
                <a:solidFill>
                  <a:srgbClr val="FF0000"/>
                </a:solidFill>
              </a:defRPr>
            </a:lvl2pPr>
            <a:lvl3pPr marL="756285" indent="0">
              <a:buNone/>
              <a:defRPr>
                <a:solidFill>
                  <a:srgbClr val="FF0000"/>
                </a:solidFill>
              </a:defRPr>
            </a:lvl3pPr>
            <a:lvl4pPr marL="1134110" indent="0">
              <a:buNone/>
              <a:defRPr>
                <a:solidFill>
                  <a:srgbClr val="FF0000"/>
                </a:solidFill>
              </a:defRPr>
            </a:lvl4pPr>
            <a:lvl5pPr marL="1511935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683" y="-6125"/>
            <a:ext cx="2322943" cy="5681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023" y="378038"/>
            <a:ext cx="1270159" cy="258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6E098C-FFE4-431A-A36A-A8EA607958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95" y="5248057"/>
            <a:ext cx="1403215" cy="198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8023" y="1540462"/>
            <a:ext cx="9637515" cy="195519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9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点击修改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683" y="-6125"/>
            <a:ext cx="2322943" cy="5681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023" y="378038"/>
            <a:ext cx="1270159" cy="2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E3E08-A145-4864-BAFC-7B014508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8EB078A5-0159-4BAF-8559-BE0398A7F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99001" y="5207079"/>
            <a:ext cx="3403600" cy="301625"/>
          </a:xfr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3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／内容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kumimoji="1" lang="en-US" altLang="zh-CN"/>
              <a:t>‹#›</a:t>
            </a:r>
            <a:endParaRPr kumimoji="1" lang="zh-CN" alt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3983122" y="5289370"/>
            <a:ext cx="2105381" cy="131263"/>
          </a:xfrm>
        </p:spPr>
        <p:txBody>
          <a:bodyPr>
            <a:noAutofit/>
          </a:bodyPr>
          <a:lstStyle>
            <a:lvl1pPr marL="0" indent="0">
              <a:buNone/>
              <a:defRPr sz="82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>
          <a:xfrm>
            <a:off x="378024" y="1102607"/>
            <a:ext cx="9324578" cy="400088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24" y="5292513"/>
            <a:ext cx="619538" cy="1260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D00E76-C4EF-4D3A-84A1-81E2B87302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454597" y="1412467"/>
            <a:ext cx="2857499" cy="1587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CF70E7-6766-4E6C-AAF6-AC9313765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2217504" y="2079884"/>
            <a:ext cx="2857499" cy="15874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18B4E0-EC11-4668-B8C2-F2A579852A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4738044" y="2357244"/>
            <a:ext cx="2857499" cy="15874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92D1BE-C4CD-4B82-8555-A5FAEB274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9152">
            <a:off x="6762161" y="2816893"/>
            <a:ext cx="2857499" cy="15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319954" y="5192175"/>
            <a:ext cx="313837" cy="3053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594FC5-4630-479D-AEBD-C2743A80F7AD}"/>
              </a:ext>
            </a:extLst>
          </p:cNvPr>
          <p:cNvSpPr txBox="1"/>
          <p:nvPr userDrawn="1"/>
        </p:nvSpPr>
        <p:spPr>
          <a:xfrm>
            <a:off x="59005" y="5497540"/>
            <a:ext cx="3036676" cy="2334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R="0"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900" b="0" i="0">
                <a:latin typeface="+mn-ea"/>
                <a:cs typeface="Source Han Sans CN" charset="-122"/>
              </a:defRPr>
            </a:lvl1pPr>
          </a:lstStyle>
          <a:p>
            <a:r>
              <a:rPr kumimoji="1" lang="en-US" altLang="zh-CN" sz="882" b="0" i="0" u="none" strike="noStrike" kern="1200" baseline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Copyright </a:t>
            </a:r>
            <a:r>
              <a:rPr lang="zh-CN" altLang="en-US" sz="88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微众银行</a:t>
            </a:r>
            <a:r>
              <a:rPr lang="en-US" altLang="zh-CN" sz="88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©</a:t>
            </a:r>
            <a:r>
              <a:rPr lang="zh-CN" altLang="en-US" sz="88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版权所有，不得侵犯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542DBC-04B0-4AC0-8BA8-C764DB08C017}"/>
              </a:ext>
            </a:extLst>
          </p:cNvPr>
          <p:cNvSpPr/>
          <p:nvPr userDrawn="1"/>
        </p:nvSpPr>
        <p:spPr>
          <a:xfrm>
            <a:off x="3649859" y="5192175"/>
            <a:ext cx="1912359" cy="29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23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 机密文件请勿外传</a:t>
            </a:r>
            <a:endParaRPr lang="zh-CN" altLang="en-US" sz="1323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2553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／无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23" y="5294885"/>
            <a:ext cx="619538" cy="12601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E44133B-82B3-4EA7-88FE-746292B2A529}"/>
              </a:ext>
            </a:extLst>
          </p:cNvPr>
          <p:cNvGrpSpPr/>
          <p:nvPr userDrawn="1"/>
        </p:nvGrpSpPr>
        <p:grpSpPr>
          <a:xfrm>
            <a:off x="-2000" y="290885"/>
            <a:ext cx="212279" cy="463899"/>
            <a:chOff x="-2000" y="290885"/>
            <a:chExt cx="212279" cy="46389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3305E3B-DA44-4E64-A56E-E2F42F2F61E6}"/>
                </a:ext>
              </a:extLst>
            </p:cNvPr>
            <p:cNvSpPr>
              <a:spLocks/>
            </p:cNvSpPr>
            <p:nvPr userDrawn="1"/>
          </p:nvSpPr>
          <p:spPr>
            <a:xfrm>
              <a:off x="-2000" y="290885"/>
              <a:ext cx="130909" cy="463899"/>
            </a:xfrm>
            <a:prstGeom prst="rect">
              <a:avLst/>
            </a:prstGeom>
            <a:solidFill>
              <a:srgbClr val="1E53A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2DD497-6A71-43BB-BFE5-63B4646F064A}"/>
                </a:ext>
              </a:extLst>
            </p:cNvPr>
            <p:cNvSpPr/>
            <p:nvPr userDrawn="1"/>
          </p:nvSpPr>
          <p:spPr>
            <a:xfrm>
              <a:off x="162279" y="290885"/>
              <a:ext cx="48000" cy="463899"/>
            </a:xfrm>
            <a:prstGeom prst="rect">
              <a:avLst/>
            </a:prstGeom>
            <a:solidFill>
              <a:srgbClr val="D80C18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B2AAA56-0850-4CCC-8F1F-960ABBC65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  <p:sp>
        <p:nvSpPr>
          <p:cNvPr id="11" name="页脚占位符 1">
            <a:extLst>
              <a:ext uri="{FF2B5EF4-FFF2-40B4-BE49-F238E27FC236}">
                <a16:creationId xmlns:a16="http://schemas.microsoft.com/office/drawing/2014/main" id="{028B6D46-C6E4-4AF1-B0BC-90D316E7BBD7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6299001" y="5207079"/>
            <a:ext cx="3403600" cy="301625"/>
          </a:xfr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>
          <a:xfrm>
            <a:off x="378023" y="1102607"/>
            <a:ext cx="9324578" cy="4000888"/>
          </a:xfrm>
        </p:spPr>
        <p:txBody>
          <a:bodyPr>
            <a:normAutofit/>
          </a:bodyPr>
          <a:lstStyle>
            <a:lvl1pPr>
              <a:buClrTx/>
              <a:defRPr sz="1600"/>
            </a:lvl1pPr>
            <a:lvl2pPr>
              <a:buClrTx/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Tx/>
              <a:defRPr sz="16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23" y="5292513"/>
            <a:ext cx="619538" cy="1260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0240537-1E61-496D-BD41-50C8883A2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  <p:sp>
        <p:nvSpPr>
          <p:cNvPr id="17" name="Title 17">
            <a:extLst>
              <a:ext uri="{FF2B5EF4-FFF2-40B4-BE49-F238E27FC236}">
                <a16:creationId xmlns:a16="http://schemas.microsoft.com/office/drawing/2014/main" id="{0905D44F-3E62-4B20-A4C4-3B2345FC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F95DC38-AF8D-4207-B6F4-E0C96B3297C8}"/>
              </a:ext>
            </a:extLst>
          </p:cNvPr>
          <p:cNvGrpSpPr/>
          <p:nvPr userDrawn="1"/>
        </p:nvGrpSpPr>
        <p:grpSpPr>
          <a:xfrm>
            <a:off x="-2000" y="290885"/>
            <a:ext cx="212279" cy="463899"/>
            <a:chOff x="-2000" y="290885"/>
            <a:chExt cx="212279" cy="46389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14955A-4C7E-4A3A-A0B9-6558470D2015}"/>
                </a:ext>
              </a:extLst>
            </p:cNvPr>
            <p:cNvSpPr>
              <a:spLocks/>
            </p:cNvSpPr>
            <p:nvPr userDrawn="1"/>
          </p:nvSpPr>
          <p:spPr>
            <a:xfrm>
              <a:off x="-2000" y="290885"/>
              <a:ext cx="130909" cy="463899"/>
            </a:xfrm>
            <a:prstGeom prst="rect">
              <a:avLst/>
            </a:prstGeom>
            <a:solidFill>
              <a:srgbClr val="1E53A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F46C1A3-7450-4508-A4A9-5AD21D1CE7AD}"/>
                </a:ext>
              </a:extLst>
            </p:cNvPr>
            <p:cNvSpPr/>
            <p:nvPr userDrawn="1"/>
          </p:nvSpPr>
          <p:spPr>
            <a:xfrm>
              <a:off x="162279" y="290885"/>
              <a:ext cx="48000" cy="463899"/>
            </a:xfrm>
            <a:prstGeom prst="rect">
              <a:avLst/>
            </a:prstGeom>
            <a:solidFill>
              <a:srgbClr val="D80C18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1" name="页脚占位符 1">
            <a:extLst>
              <a:ext uri="{FF2B5EF4-FFF2-40B4-BE49-F238E27FC236}">
                <a16:creationId xmlns:a16="http://schemas.microsoft.com/office/drawing/2014/main" id="{C45BF2B8-4926-469D-BD1B-A8201F7A5C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99001" y="5207079"/>
            <a:ext cx="3403600" cy="301625"/>
          </a:xfr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行标题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8"/>
          </p:nvPr>
        </p:nvSpPr>
        <p:spPr>
          <a:xfrm>
            <a:off x="378023" y="1354631"/>
            <a:ext cx="9324578" cy="3748864"/>
          </a:xfrm>
        </p:spPr>
        <p:txBody>
          <a:bodyPr>
            <a:normAutofit/>
          </a:bodyPr>
          <a:lstStyle>
            <a:lvl1pPr>
              <a:buClrTx/>
              <a:defRPr sz="1600"/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Tx/>
              <a:defRPr sz="1600"/>
            </a:lvl4pPr>
            <a:lvl5pPr>
              <a:buClrTx/>
              <a:defRPr sz="16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23" y="5292513"/>
            <a:ext cx="619538" cy="1260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D058D9-FEA8-4D00-977B-588118DB23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  <p:sp>
        <p:nvSpPr>
          <p:cNvPr id="16" name="Title 17">
            <a:extLst>
              <a:ext uri="{FF2B5EF4-FFF2-40B4-BE49-F238E27FC236}">
                <a16:creationId xmlns:a16="http://schemas.microsoft.com/office/drawing/2014/main" id="{A41E248B-6F99-47A7-80DB-6D1B841F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6E42089-948D-4107-8F5F-68F9353B48BB}"/>
              </a:ext>
            </a:extLst>
          </p:cNvPr>
          <p:cNvGrpSpPr/>
          <p:nvPr userDrawn="1"/>
        </p:nvGrpSpPr>
        <p:grpSpPr>
          <a:xfrm>
            <a:off x="-2000" y="290885"/>
            <a:ext cx="212279" cy="463899"/>
            <a:chOff x="-2000" y="290885"/>
            <a:chExt cx="212279" cy="46389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FFA885-9ACE-4801-ABA3-73C470DE9A47}"/>
                </a:ext>
              </a:extLst>
            </p:cNvPr>
            <p:cNvSpPr>
              <a:spLocks/>
            </p:cNvSpPr>
            <p:nvPr userDrawn="1"/>
          </p:nvSpPr>
          <p:spPr>
            <a:xfrm>
              <a:off x="-2000" y="290885"/>
              <a:ext cx="130909" cy="463899"/>
            </a:xfrm>
            <a:prstGeom prst="rect">
              <a:avLst/>
            </a:prstGeom>
            <a:solidFill>
              <a:srgbClr val="1E53A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AAEA574-381F-457A-BCB8-78C83A748B94}"/>
                </a:ext>
              </a:extLst>
            </p:cNvPr>
            <p:cNvSpPr/>
            <p:nvPr userDrawn="1"/>
          </p:nvSpPr>
          <p:spPr>
            <a:xfrm>
              <a:off x="162279" y="290885"/>
              <a:ext cx="48000" cy="463899"/>
            </a:xfrm>
            <a:prstGeom prst="rect">
              <a:avLst/>
            </a:prstGeom>
            <a:solidFill>
              <a:srgbClr val="D80C18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20" name="页脚占位符 1">
            <a:extLst>
              <a:ext uri="{FF2B5EF4-FFF2-40B4-BE49-F238E27FC236}">
                <a16:creationId xmlns:a16="http://schemas.microsoft.com/office/drawing/2014/main" id="{C16D16C6-F16D-4E33-B389-8C96C4A223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99001" y="5207079"/>
            <a:ext cx="3403600" cy="301625"/>
          </a:xfr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／两栏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8023" y="1107108"/>
            <a:ext cx="3591223" cy="39958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1pPr>
            <a:lvl2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2pPr>
            <a:lvl3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3pPr>
            <a:lvl4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4pPr>
            <a:lvl5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149070" y="1107107"/>
            <a:ext cx="5553531" cy="39963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1pPr>
            <a:lvl2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2pPr>
            <a:lvl3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3pPr>
            <a:lvl4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4pPr>
            <a:lvl5pPr>
              <a:lnSpc>
                <a:spcPct val="120000"/>
              </a:lnSpc>
              <a:buClrTx/>
              <a:defRPr sz="1600" b="0" i="0">
                <a:latin typeface="+mn-ea"/>
                <a:ea typeface="+mn-ea"/>
                <a:cs typeface="Source Han Sans CN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23" y="5292513"/>
            <a:ext cx="619538" cy="126012"/>
          </a:xfrm>
          <a:prstGeom prst="rect">
            <a:avLst/>
          </a:prstGeom>
        </p:spPr>
      </p:pic>
      <p:sp>
        <p:nvSpPr>
          <p:cNvPr id="17" name="Title 17">
            <a:extLst>
              <a:ext uri="{FF2B5EF4-FFF2-40B4-BE49-F238E27FC236}">
                <a16:creationId xmlns:a16="http://schemas.microsoft.com/office/drawing/2014/main" id="{1F979063-0422-4032-8256-699C4C1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825B30-BE4F-46BA-AF6F-18BF288F56C6}"/>
              </a:ext>
            </a:extLst>
          </p:cNvPr>
          <p:cNvGrpSpPr/>
          <p:nvPr userDrawn="1"/>
        </p:nvGrpSpPr>
        <p:grpSpPr>
          <a:xfrm>
            <a:off x="-2000" y="290885"/>
            <a:ext cx="212279" cy="463899"/>
            <a:chOff x="-2000" y="290885"/>
            <a:chExt cx="212279" cy="46389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9B90EF7-4314-4C4D-A514-4E7660D58AAA}"/>
                </a:ext>
              </a:extLst>
            </p:cNvPr>
            <p:cNvSpPr>
              <a:spLocks/>
            </p:cNvSpPr>
            <p:nvPr userDrawn="1"/>
          </p:nvSpPr>
          <p:spPr>
            <a:xfrm>
              <a:off x="-2000" y="290885"/>
              <a:ext cx="130909" cy="463899"/>
            </a:xfrm>
            <a:prstGeom prst="rect">
              <a:avLst/>
            </a:prstGeom>
            <a:solidFill>
              <a:srgbClr val="1E53A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EBB2F4-3C59-49EF-8817-56671FF5F839}"/>
                </a:ext>
              </a:extLst>
            </p:cNvPr>
            <p:cNvSpPr/>
            <p:nvPr userDrawn="1"/>
          </p:nvSpPr>
          <p:spPr>
            <a:xfrm>
              <a:off x="162279" y="290885"/>
              <a:ext cx="48000" cy="463899"/>
            </a:xfrm>
            <a:prstGeom prst="rect">
              <a:avLst/>
            </a:prstGeom>
            <a:solidFill>
              <a:srgbClr val="D80C18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893" tIns="60893" rIns="60893" bIns="60893" numCol="1" spcCol="38061" rtlCol="0" anchor="t">
              <a:noAutofit/>
            </a:bodyPr>
            <a:lstStyle/>
            <a:p>
              <a:endParaRPr lang="zh-CN" altLang="en-US" sz="3200">
                <a:latin typeface="Helvetica"/>
                <a:ea typeface="Helvetica"/>
                <a:cs typeface="Helvetica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6029C6A-DE27-4EFF-9455-9F1BE07ED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  <p:sp>
        <p:nvSpPr>
          <p:cNvPr id="22" name="页脚占位符 1">
            <a:extLst>
              <a:ext uri="{FF2B5EF4-FFF2-40B4-BE49-F238E27FC236}">
                <a16:creationId xmlns:a16="http://schemas.microsoft.com/office/drawing/2014/main" id="{FB5E8871-178C-4392-AB92-EF874DAB8D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99001" y="5207079"/>
            <a:ext cx="3403600" cy="301625"/>
          </a:xfrm>
        </p:spPr>
        <p:txBody>
          <a:bodyPr/>
          <a:lstStyle>
            <a:lvl1pPr>
              <a:defRPr b="0">
                <a:solidFill>
                  <a:srgbClr val="002882"/>
                </a:solidFill>
              </a:defRPr>
            </a:lvl1pPr>
          </a:lstStyle>
          <a:p>
            <a:fld id="{9A4AC5E4-E15B-4CE8-B1CD-20C6EC15E7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7103" y="1035844"/>
            <a:ext cx="3504437" cy="1622560"/>
          </a:xfrm>
        </p:spPr>
        <p:txBody>
          <a:bodyPr>
            <a:spAutoFit/>
          </a:bodyPr>
          <a:lstStyle>
            <a:lvl1pPr marL="0" indent="0">
              <a:buNone/>
              <a:defRPr sz="9600" b="1" i="0">
                <a:solidFill>
                  <a:srgbClr val="1E53A4"/>
                </a:solidFill>
                <a:latin typeface="+mn-ea"/>
                <a:ea typeface="+mn-ea"/>
                <a:cs typeface="Facto" charset="0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en-US" dirty="0"/>
          </a:p>
        </p:txBody>
      </p:sp>
      <p:sp>
        <p:nvSpPr>
          <p:cNvPr id="17" name="Title 8"/>
          <p:cNvSpPr>
            <a:spLocks noGrp="1"/>
          </p:cNvSpPr>
          <p:nvPr>
            <p:ph type="title" hasCustomPrompt="1"/>
          </p:nvPr>
        </p:nvSpPr>
        <p:spPr>
          <a:xfrm>
            <a:off x="377103" y="2973048"/>
            <a:ext cx="5274327" cy="54085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200" b="1">
                <a:solidFill>
                  <a:srgbClr val="1E53A4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章节页标题</a:t>
            </a:r>
            <a:endParaRPr lang="en-US" altLang="zh-CN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2" y="5287361"/>
            <a:ext cx="628055" cy="125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900708-49CF-474C-BF0D-0962DFD394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023" y="5292513"/>
            <a:ext cx="619538" cy="126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616239-6D9A-48C6-AB09-B9A38B14BD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2" y="5287361"/>
            <a:ext cx="628055" cy="125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900708-49CF-474C-BF0D-0962DFD394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023" y="5292513"/>
            <a:ext cx="619538" cy="126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616239-6D9A-48C6-AB09-B9A38B14BD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99388" y="92277"/>
            <a:ext cx="1403215" cy="1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0080625" cy="5670550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49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1"/>
          <p:cNvSpPr txBox="1">
            <a:spLocks noChangeArrowheads="1"/>
          </p:cNvSpPr>
          <p:nvPr userDrawn="1"/>
        </p:nvSpPr>
        <p:spPr bwMode="auto">
          <a:xfrm>
            <a:off x="-5250" y="6180518"/>
            <a:ext cx="53127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30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83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164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-1850" y="5846442"/>
            <a:ext cx="527872" cy="255869"/>
          </a:xfrm>
          <a:prstGeom prst="rect">
            <a:avLst/>
          </a:prstGeom>
          <a:solidFill>
            <a:srgbClr val="1E53A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592325" y="5846442"/>
            <a:ext cx="528721" cy="25586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/>
        </p:nvSpPr>
        <p:spPr>
          <a:xfrm>
            <a:off x="1506485" y="5846442"/>
            <a:ext cx="528721" cy="255869"/>
          </a:xfrm>
          <a:prstGeom prst="rect">
            <a:avLst/>
          </a:prstGeom>
          <a:solidFill>
            <a:srgbClr val="FF55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2101508" y="5846442"/>
            <a:ext cx="527872" cy="255869"/>
          </a:xfrm>
          <a:prstGeom prst="rect">
            <a:avLst/>
          </a:prstGeom>
          <a:solidFill>
            <a:srgbClr val="8214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2701633" y="5846442"/>
            <a:ext cx="528721" cy="255869"/>
          </a:xfrm>
          <a:prstGeom prst="rect">
            <a:avLst/>
          </a:prstGeom>
          <a:solidFill>
            <a:srgbClr val="64C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 userDrawn="1"/>
        </p:nvSpPr>
        <p:spPr>
          <a:xfrm>
            <a:off x="3302607" y="5846442"/>
            <a:ext cx="527871" cy="255869"/>
          </a:xfrm>
          <a:prstGeom prst="rect">
            <a:avLst/>
          </a:prstGeom>
          <a:solidFill>
            <a:srgbClr val="0028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16" name="TextBox 31"/>
          <p:cNvSpPr txBox="1">
            <a:spLocks noChangeArrowheads="1"/>
          </p:cNvSpPr>
          <p:nvPr userDrawn="1"/>
        </p:nvSpPr>
        <p:spPr bwMode="auto">
          <a:xfrm>
            <a:off x="592324" y="6180518"/>
            <a:ext cx="53212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216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12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24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19" name="TextBox 31"/>
          <p:cNvSpPr txBox="1">
            <a:spLocks noChangeArrowheads="1"/>
          </p:cNvSpPr>
          <p:nvPr userDrawn="1"/>
        </p:nvSpPr>
        <p:spPr bwMode="auto">
          <a:xfrm>
            <a:off x="1506484" y="6180518"/>
            <a:ext cx="53212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255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</a:t>
            </a:r>
            <a:r>
              <a:rPr lang="zh-CN" altLang="en-US" sz="1160" dirty="0">
                <a:solidFill>
                  <a:schemeClr val="tx2"/>
                </a:solidFill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85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130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0" name="TextBox 31"/>
          <p:cNvSpPr txBox="1">
            <a:spLocks noChangeArrowheads="1"/>
          </p:cNvSpPr>
          <p:nvPr userDrawn="1"/>
        </p:nvSpPr>
        <p:spPr bwMode="auto">
          <a:xfrm>
            <a:off x="2101508" y="6180518"/>
            <a:ext cx="53127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130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</a:t>
            </a:r>
            <a:r>
              <a:rPr lang="zh-CN" altLang="en-US" sz="1160" dirty="0">
                <a:solidFill>
                  <a:schemeClr val="tx2"/>
                </a:solidFill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20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55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 userDrawn="1"/>
        </p:nvSpPr>
        <p:spPr bwMode="auto">
          <a:xfrm>
            <a:off x="2701632" y="6180518"/>
            <a:ext cx="53212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100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</a:t>
            </a:r>
            <a:r>
              <a:rPr lang="zh-CN" altLang="en-US" sz="1160" dirty="0">
                <a:solidFill>
                  <a:schemeClr val="tx2"/>
                </a:solidFill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205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255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2" name="TextBox 31"/>
          <p:cNvSpPr txBox="1">
            <a:spLocks noChangeArrowheads="1"/>
          </p:cNvSpPr>
          <p:nvPr userDrawn="1"/>
        </p:nvSpPr>
        <p:spPr bwMode="auto">
          <a:xfrm>
            <a:off x="3302606" y="6180518"/>
            <a:ext cx="532122" cy="53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R: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0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G:</a:t>
            </a:r>
            <a:r>
              <a:rPr lang="zh-CN" altLang="en-US" sz="1160" dirty="0">
                <a:solidFill>
                  <a:schemeClr val="tx2"/>
                </a:solidFill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40</a:t>
            </a:r>
          </a:p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B: </a:t>
            </a:r>
            <a:r>
              <a:rPr lang="en-US" altLang="zh-CN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130</a:t>
            </a:r>
            <a:endParaRPr lang="en-US" sz="1160" dirty="0">
              <a:solidFill>
                <a:schemeClr val="tx2"/>
              </a:solidFill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23" name="TextBox 31"/>
          <p:cNvSpPr txBox="1">
            <a:spLocks noChangeArrowheads="1"/>
          </p:cNvSpPr>
          <p:nvPr userDrawn="1"/>
        </p:nvSpPr>
        <p:spPr bwMode="auto">
          <a:xfrm>
            <a:off x="4236639" y="6180518"/>
            <a:ext cx="531272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100 K</a:t>
            </a:r>
          </a:p>
        </p:txBody>
      </p:sp>
      <p:sp>
        <p:nvSpPr>
          <p:cNvPr id="24" name="Rectangle 23"/>
          <p:cNvSpPr>
            <a:spLocks noChangeAspect="1"/>
          </p:cNvSpPr>
          <p:nvPr userDrawn="1"/>
        </p:nvSpPr>
        <p:spPr>
          <a:xfrm>
            <a:off x="4240039" y="5846442"/>
            <a:ext cx="527872" cy="25586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>
            <a:spLocks noChangeAspect="1"/>
          </p:cNvSpPr>
          <p:nvPr userDrawn="1"/>
        </p:nvSpPr>
        <p:spPr>
          <a:xfrm>
            <a:off x="4834214" y="5846442"/>
            <a:ext cx="528721" cy="255869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 userDrawn="1"/>
        </p:nvSpPr>
        <p:spPr>
          <a:xfrm>
            <a:off x="5408535" y="5846442"/>
            <a:ext cx="527872" cy="255869"/>
          </a:xfrm>
          <a:prstGeom prst="rect">
            <a:avLst/>
          </a:prstGeom>
          <a:solidFill>
            <a:srgbClr val="4242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 userDrawn="1"/>
        </p:nvSpPr>
        <p:spPr>
          <a:xfrm>
            <a:off x="5977797" y="5846442"/>
            <a:ext cx="527871" cy="255869"/>
          </a:xfrm>
          <a:prstGeom prst="rect">
            <a:avLst/>
          </a:prstGeom>
          <a:solidFill>
            <a:srgbClr val="5F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28" name="TextBox 31"/>
          <p:cNvSpPr txBox="1">
            <a:spLocks noChangeArrowheads="1"/>
          </p:cNvSpPr>
          <p:nvPr userDrawn="1"/>
        </p:nvSpPr>
        <p:spPr bwMode="auto">
          <a:xfrm>
            <a:off x="4834213" y="6180518"/>
            <a:ext cx="532122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90 K</a:t>
            </a:r>
          </a:p>
        </p:txBody>
      </p:sp>
      <p:sp>
        <p:nvSpPr>
          <p:cNvPr id="29" name="TextBox 31"/>
          <p:cNvSpPr txBox="1">
            <a:spLocks noChangeArrowheads="1"/>
          </p:cNvSpPr>
          <p:nvPr userDrawn="1"/>
        </p:nvSpPr>
        <p:spPr bwMode="auto">
          <a:xfrm>
            <a:off x="5404285" y="6180518"/>
            <a:ext cx="532122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80 K</a:t>
            </a:r>
          </a:p>
        </p:txBody>
      </p:sp>
      <p:sp>
        <p:nvSpPr>
          <p:cNvPr id="30" name="TextBox 31"/>
          <p:cNvSpPr txBox="1">
            <a:spLocks noChangeArrowheads="1"/>
          </p:cNvSpPr>
          <p:nvPr userDrawn="1"/>
        </p:nvSpPr>
        <p:spPr bwMode="auto">
          <a:xfrm>
            <a:off x="5977797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70 K</a:t>
            </a:r>
          </a:p>
        </p:txBody>
      </p:sp>
      <p:sp>
        <p:nvSpPr>
          <p:cNvPr id="31" name="Rectangle 30"/>
          <p:cNvSpPr>
            <a:spLocks noChangeAspect="1"/>
          </p:cNvSpPr>
          <p:nvPr userDrawn="1"/>
        </p:nvSpPr>
        <p:spPr>
          <a:xfrm>
            <a:off x="6567433" y="5846442"/>
            <a:ext cx="527871" cy="255869"/>
          </a:xfrm>
          <a:prstGeom prst="rect">
            <a:avLst/>
          </a:prstGeom>
          <a:solidFill>
            <a:srgbClr val="7979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>
            <a:spLocks noChangeAspect="1"/>
          </p:cNvSpPr>
          <p:nvPr userDrawn="1"/>
        </p:nvSpPr>
        <p:spPr>
          <a:xfrm>
            <a:off x="7157070" y="5846442"/>
            <a:ext cx="527871" cy="255869"/>
          </a:xfrm>
          <a:prstGeom prst="rect">
            <a:avLst/>
          </a:prstGeom>
          <a:solidFill>
            <a:srgbClr val="9292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7755991" y="5846442"/>
            <a:ext cx="527871" cy="255869"/>
          </a:xfrm>
          <a:prstGeom prst="rect">
            <a:avLst/>
          </a:prstGeom>
          <a:solidFill>
            <a:srgbClr val="AAAA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4" name="Rectangle 33"/>
          <p:cNvSpPr>
            <a:spLocks noChangeAspect="1"/>
          </p:cNvSpPr>
          <p:nvPr userDrawn="1"/>
        </p:nvSpPr>
        <p:spPr>
          <a:xfrm>
            <a:off x="8354913" y="5846442"/>
            <a:ext cx="527871" cy="255869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>
            <a:spLocks noChangeAspect="1"/>
          </p:cNvSpPr>
          <p:nvPr userDrawn="1"/>
        </p:nvSpPr>
        <p:spPr>
          <a:xfrm>
            <a:off x="8953833" y="5846442"/>
            <a:ext cx="527871" cy="255869"/>
          </a:xfrm>
          <a:prstGeom prst="rect">
            <a:avLst/>
          </a:prstGeom>
          <a:solidFill>
            <a:srgbClr val="D6D6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6" name="Rectangle 35"/>
          <p:cNvSpPr>
            <a:spLocks noChangeAspect="1"/>
          </p:cNvSpPr>
          <p:nvPr userDrawn="1"/>
        </p:nvSpPr>
        <p:spPr>
          <a:xfrm>
            <a:off x="9552755" y="5846442"/>
            <a:ext cx="527871" cy="255869"/>
          </a:xfrm>
          <a:prstGeom prst="rect">
            <a:avLst/>
          </a:prstGeom>
          <a:solidFill>
            <a:srgbClr val="EBEBE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476" tIns="100735" rIns="201476" bIns="1007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85" noProof="1">
              <a:solidFill>
                <a:schemeClr val="bg2"/>
              </a:solidFill>
            </a:endParaRPr>
          </a:p>
        </p:txBody>
      </p:sp>
      <p:sp>
        <p:nvSpPr>
          <p:cNvPr id="38" name="TextBox 31"/>
          <p:cNvSpPr txBox="1">
            <a:spLocks noChangeArrowheads="1"/>
          </p:cNvSpPr>
          <p:nvPr userDrawn="1"/>
        </p:nvSpPr>
        <p:spPr bwMode="auto">
          <a:xfrm>
            <a:off x="6567433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60 K</a:t>
            </a:r>
          </a:p>
        </p:txBody>
      </p:sp>
      <p:sp>
        <p:nvSpPr>
          <p:cNvPr id="39" name="TextBox 31"/>
          <p:cNvSpPr txBox="1">
            <a:spLocks noChangeArrowheads="1"/>
          </p:cNvSpPr>
          <p:nvPr userDrawn="1"/>
        </p:nvSpPr>
        <p:spPr bwMode="auto">
          <a:xfrm>
            <a:off x="7153670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50 </a:t>
            </a:r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40" name="TextBox 31"/>
          <p:cNvSpPr txBox="1">
            <a:spLocks noChangeArrowheads="1"/>
          </p:cNvSpPr>
          <p:nvPr userDrawn="1"/>
        </p:nvSpPr>
        <p:spPr bwMode="auto">
          <a:xfrm>
            <a:off x="7755991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40 </a:t>
            </a:r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41" name="TextBox 31"/>
          <p:cNvSpPr txBox="1">
            <a:spLocks noChangeArrowheads="1"/>
          </p:cNvSpPr>
          <p:nvPr userDrawn="1"/>
        </p:nvSpPr>
        <p:spPr bwMode="auto">
          <a:xfrm>
            <a:off x="8354913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30 K</a:t>
            </a:r>
          </a:p>
        </p:txBody>
      </p:sp>
      <p:sp>
        <p:nvSpPr>
          <p:cNvPr id="42" name="TextBox 31"/>
          <p:cNvSpPr txBox="1">
            <a:spLocks noChangeArrowheads="1"/>
          </p:cNvSpPr>
          <p:nvPr userDrawn="1"/>
        </p:nvSpPr>
        <p:spPr bwMode="auto">
          <a:xfrm>
            <a:off x="8950433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20 </a:t>
            </a:r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43" name="TextBox 31"/>
          <p:cNvSpPr txBox="1">
            <a:spLocks noChangeArrowheads="1"/>
          </p:cNvSpPr>
          <p:nvPr userDrawn="1"/>
        </p:nvSpPr>
        <p:spPr bwMode="auto">
          <a:xfrm>
            <a:off x="9552755" y="6180518"/>
            <a:ext cx="531271" cy="178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160" dirty="0">
                <a:solidFill>
                  <a:schemeClr val="tx2"/>
                </a:solidFill>
                <a:latin typeface="+mj-ea"/>
                <a:ea typeface="+mj-ea"/>
                <a:cs typeface="Calibri" panose="020F0502020204030204" pitchFamily="34" charset="0"/>
              </a:rPr>
              <a:t>10 K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024" y="378037"/>
            <a:ext cx="9324578" cy="3728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 dirty="0"/>
              <a:t>点击修改标题 </a:t>
            </a:r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78023" y="1107107"/>
            <a:ext cx="9324578" cy="3996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985ED1-708A-4055-A46F-17BE5CE6A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9001" y="5292514"/>
            <a:ext cx="34036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5" r:id="rId2"/>
    <p:sldLayoutId id="2147483666" r:id="rId3"/>
    <p:sldLayoutId id="2147483667" r:id="rId4"/>
    <p:sldLayoutId id="2147483668" r:id="rId5"/>
    <p:sldLayoutId id="2147483669" r:id="rId6"/>
    <p:sldLayoutId id="2147483688" r:id="rId7"/>
    <p:sldLayoutId id="2147483670" r:id="rId8"/>
    <p:sldLayoutId id="2147483671" r:id="rId9"/>
    <p:sldLayoutId id="2147483686" r:id="rId10"/>
    <p:sldLayoutId id="2147483687" r:id="rId11"/>
    <p:sldLayoutId id="2147483689" r:id="rId12"/>
    <p:sldLayoutId id="214748369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7562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ea"/>
          <a:ea typeface="+mj-ea"/>
          <a:cs typeface="FZZhengHeiS-B-GB" charset="-122"/>
        </a:defRPr>
      </a:lvl1pPr>
    </p:titleStyle>
    <p:bodyStyle>
      <a:lvl1pPr marL="189230" indent="-188595" algn="l" defTabSz="756285" rtl="0" eaLnBrk="1" latinLnBrk="0" hangingPunct="1">
        <a:lnSpc>
          <a:spcPct val="120000"/>
        </a:lnSpc>
        <a:spcBef>
          <a:spcPts val="825"/>
        </a:spcBef>
        <a:buClrTx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1pPr>
      <a:lvl2pPr marL="567055" indent="-188595" algn="l" defTabSz="756285" rtl="0" eaLnBrk="1" latinLnBrk="0" hangingPunct="1">
        <a:lnSpc>
          <a:spcPct val="120000"/>
        </a:lnSpc>
        <a:spcBef>
          <a:spcPct val="83000"/>
        </a:spcBef>
        <a:buClrTx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2pPr>
      <a:lvl3pPr marL="944880" indent="-188595" algn="l" defTabSz="756285" rtl="0" eaLnBrk="1" latinLnBrk="0" hangingPunct="1">
        <a:lnSpc>
          <a:spcPct val="120000"/>
        </a:lnSpc>
        <a:spcBef>
          <a:spcPct val="83000"/>
        </a:spcBef>
        <a:buClrTx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3pPr>
      <a:lvl4pPr marL="1323340" indent="-188595" algn="l" defTabSz="756285" rtl="0" eaLnBrk="1" latinLnBrk="0" hangingPunct="1">
        <a:lnSpc>
          <a:spcPct val="120000"/>
        </a:lnSpc>
        <a:spcBef>
          <a:spcPct val="83000"/>
        </a:spcBef>
        <a:buClrTx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4pPr>
      <a:lvl5pPr marL="1701165" indent="-188595" algn="l" defTabSz="756285" rtl="0" eaLnBrk="1" latinLnBrk="0" hangingPunct="1">
        <a:lnSpc>
          <a:spcPct val="120000"/>
        </a:lnSpc>
        <a:spcBef>
          <a:spcPct val="83000"/>
        </a:spcBef>
        <a:buClrTx/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ea"/>
          <a:ea typeface="+mn-ea"/>
          <a:cs typeface="Source Han Sans Regular" panose="020B0500000000000000" pitchFamily="34" charset="-122"/>
        </a:defRPr>
      </a:lvl5pPr>
      <a:lvl6pPr marL="2078990" indent="-188595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7450" indent="-188595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indent="-188595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3100" indent="-188595" algn="l" defTabSz="756285" rtl="0" eaLnBrk="1" latinLnBrk="0" hangingPunct="1">
        <a:lnSpc>
          <a:spcPct val="90000"/>
        </a:lnSpc>
        <a:spcBef>
          <a:spcPct val="83000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782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28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039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68220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604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4505" algn="l" defTabSz="756285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dk.java.net/java-se-ri/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wnload.java.net/openjdk/jdk8u40/ri/openjdk-8u40-b25-linux-x64-10_feb_2015.tar.gz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java.net/openjdk/jdk8u40/ri/openjdk-8u40-b25-linux-x64-10_feb_2015.tar.gz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O-BCOS/spring-boot-starter/blob/master/src/test/resources/contract/HelloWorld.so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packages/install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lombok.org/setup/eclips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O-BCOS/spring-boot-start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isco-bcos-documentation.readthedocs.io/zh_CN/release-2.0/docs/api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81250-24DF-4473-A17D-E3C792B6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3" y="2066881"/>
            <a:ext cx="8492512" cy="1428778"/>
          </a:xfrm>
        </p:spPr>
        <p:txBody>
          <a:bodyPr/>
          <a:lstStyle/>
          <a:p>
            <a:r>
              <a:rPr lang="en-US" altLang="zh-CN" b="1" dirty="0"/>
              <a:t>FISCO BCOS</a:t>
            </a:r>
            <a:r>
              <a:rPr lang="zh-CN" altLang="en-US" b="1" dirty="0"/>
              <a:t>搭链和使用控制台练习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6217FC-33E6-4FD4-B311-BB979FB28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99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9459" y="98743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   编写合约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431" y="2120940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[group:1]&gt; deploy HelloWorld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9459" y="1615646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 部署合约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9459" y="2463702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  查看区块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6431" y="3049003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</a:t>
            </a:r>
            <a:r>
              <a:rPr lang="en-US" altLang="zh-CN"/>
              <a:t>:1]&gt; getBlockNumber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279459" y="3405101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   调用合约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6431" y="3990401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[group:1]&gt; call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E621F4-89C8-4F33-93C9-CF82DA83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编写和调用合约</a:t>
            </a:r>
          </a:p>
        </p:txBody>
      </p:sp>
    </p:spTree>
    <p:extLst>
      <p:ext uri="{BB962C8B-B14F-4D97-AF65-F5344CB8AC3E}">
        <p14:creationId xmlns:p14="http://schemas.microsoft.com/office/powerpoint/2010/main" val="5540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56431" y="1505483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[group:1]&gt; help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9459" y="98743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   查看控制台命令列表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6431" y="2308462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</a:t>
            </a:r>
            <a:r>
              <a:rPr lang="en-US" altLang="zh-CN"/>
              <a:t>:1]&gt; getBlockByNumber</a:t>
            </a:r>
            <a:r>
              <a:rPr lang="en-US" altLang="zh-CN" dirty="0"/>
              <a:t> -h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9459" y="1790412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 查看具体命令说明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6431" y="3190304"/>
            <a:ext cx="101851" cy="4071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1" tIns="50401" rIns="50401" bIns="50401" numCol="1" spcCol="38100" rtlCol="0" anchor="t">
            <a:spAutoFit/>
          </a:bodyPr>
          <a:lstStyle/>
          <a:p>
            <a:pPr defTabSz="504017" hangingPunct="0"/>
            <a:endParaRPr lang="zh-CN" altLang="en-US" sz="1984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431" y="3191954"/>
            <a:ext cx="8468397" cy="15268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 b="1"/>
            </a:lvl1pPr>
          </a:lstStyle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节点操作：</a:t>
            </a:r>
            <a:r>
              <a:rPr lang="en-US" altLang="zh-CN" sz="1323" b="0" dirty="0" err="1"/>
              <a:t>addObserver</a:t>
            </a:r>
            <a:r>
              <a:rPr lang="zh-CN" altLang="zh-CN" sz="1323" b="0" dirty="0"/>
              <a:t>、</a:t>
            </a:r>
            <a:r>
              <a:rPr lang="en-US" altLang="zh-CN" sz="1323" b="0" dirty="0" err="1"/>
              <a:t>addSealer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getPeers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getNodIdList</a:t>
            </a:r>
            <a:endParaRPr lang="en-US" altLang="zh-CN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合约操作：</a:t>
            </a:r>
            <a:r>
              <a:rPr lang="en-US" altLang="zh-CN" sz="1323" b="0" dirty="0"/>
              <a:t>call </a:t>
            </a:r>
            <a:r>
              <a:rPr lang="en-US" altLang="zh-CN" sz="1323" b="0" dirty="0" err="1"/>
              <a:t>callByCNS</a:t>
            </a:r>
            <a:r>
              <a:rPr lang="zh-CN" altLang="en-US" sz="1323" b="0" dirty="0"/>
              <a:t>、</a:t>
            </a:r>
            <a:r>
              <a:rPr lang="en-US" altLang="zh-CN" sz="1323" b="0" dirty="0"/>
              <a:t>deploy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deployByCNS</a:t>
            </a:r>
            <a:endParaRPr lang="en-US" altLang="zh-CN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区块操作：</a:t>
            </a:r>
            <a:r>
              <a:rPr lang="en-US" altLang="zh-CN" sz="1323" b="0" dirty="0" err="1"/>
              <a:t>getBlockByHash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getBlockByNumber</a:t>
            </a:r>
            <a:endParaRPr lang="en-US" altLang="zh-CN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群组操作：</a:t>
            </a:r>
            <a:r>
              <a:rPr lang="en-US" altLang="zh-CN" sz="1323" b="0" dirty="0"/>
              <a:t>switch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getGroupPeers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getroupList</a:t>
            </a:r>
            <a:endParaRPr lang="zh-CN" altLang="en-US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交易操作：</a:t>
            </a:r>
            <a:r>
              <a:rPr lang="en-US" altLang="zh-CN" sz="1323" b="0" dirty="0" err="1"/>
              <a:t>getTransactionByHash</a:t>
            </a:r>
            <a:r>
              <a:rPr lang="zh-CN" altLang="zh-CN" sz="1323" b="0" dirty="0"/>
              <a:t>、</a:t>
            </a:r>
            <a:r>
              <a:rPr lang="en-US" altLang="zh-CN" sz="1323" b="0" dirty="0" err="1"/>
              <a:t>getPendingTransaction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getPendingTxSize</a:t>
            </a:r>
            <a:r>
              <a:rPr lang="zh-CN" altLang="zh-CN" sz="1323" b="0" dirty="0"/>
              <a:t>、</a:t>
            </a:r>
            <a:r>
              <a:rPr lang="en-US" altLang="zh-CN" sz="1323" b="0" dirty="0" err="1"/>
              <a:t>getTotalTansactionCount</a:t>
            </a:r>
            <a:endParaRPr lang="zh-CN" altLang="en-US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权限操作：</a:t>
            </a:r>
            <a:r>
              <a:rPr lang="en-US" altLang="zh-CN" sz="1323" b="0" dirty="0" err="1"/>
              <a:t>grantPermissionManager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revokePermissionManager</a:t>
            </a:r>
            <a:endParaRPr lang="zh-CN" altLang="en-US" sz="1323" b="0" dirty="0"/>
          </a:p>
          <a:p>
            <a:pPr marL="252009" indent="-252009">
              <a:buFont typeface="+mj-lt"/>
              <a:buAutoNum type="arabicParenBoth"/>
            </a:pPr>
            <a:r>
              <a:rPr lang="zh-CN" altLang="en-US" sz="1323" b="0" dirty="0"/>
              <a:t>其他操作：</a:t>
            </a:r>
            <a:r>
              <a:rPr lang="en-US" altLang="zh-CN" sz="1323" b="0" dirty="0" err="1"/>
              <a:t>getPbftView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getConsensusStatus</a:t>
            </a:r>
            <a:r>
              <a:rPr lang="zh-CN" altLang="en-US" sz="1323" b="0" dirty="0"/>
              <a:t>、</a:t>
            </a:r>
            <a:r>
              <a:rPr lang="en-US" altLang="zh-CN" sz="1323" b="0" dirty="0" err="1"/>
              <a:t>getSyncStatus</a:t>
            </a:r>
            <a:endParaRPr lang="zh-CN" altLang="en-US" sz="1323" b="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9459" y="2673905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   常用命令分类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431" y="4895526"/>
            <a:ext cx="8366611" cy="508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en-US" altLang="zh-CN" sz="1323" dirty="0">
                <a:latin typeface="微软雅黑"/>
                <a:ea typeface="微软雅黑"/>
                <a:cs typeface="微软雅黑"/>
              </a:rPr>
              <a:t>https://</a:t>
            </a:r>
            <a:r>
              <a:rPr lang="en-US" altLang="zh-CN" sz="1323" dirty="0" err="1">
                <a:latin typeface="微软雅黑"/>
                <a:ea typeface="微软雅黑"/>
                <a:cs typeface="微软雅黑"/>
              </a:rPr>
              <a:t>fisco-bcos-documentation.readthedocs.io</a:t>
            </a:r>
            <a:r>
              <a:rPr lang="en-US" altLang="zh-CN" sz="1323" dirty="0"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sz="1323" dirty="0" err="1">
                <a:latin typeface="微软雅黑"/>
                <a:ea typeface="微软雅黑"/>
                <a:cs typeface="微软雅黑"/>
              </a:rPr>
              <a:t>zh_CN</a:t>
            </a:r>
            <a:r>
              <a:rPr lang="en-US" altLang="zh-CN" sz="1323" dirty="0">
                <a:latin typeface="微软雅黑"/>
                <a:ea typeface="微软雅黑"/>
                <a:cs typeface="微软雅黑"/>
              </a:rPr>
              <a:t>/release-2.0/docs/manual/</a:t>
            </a:r>
            <a:r>
              <a:rPr lang="en-US" altLang="zh-CN" sz="1323" dirty="0" err="1">
                <a:latin typeface="微软雅黑"/>
                <a:ea typeface="微软雅黑"/>
                <a:cs typeface="微软雅黑"/>
              </a:rPr>
              <a:t>console.html#deploy</a:t>
            </a:r>
            <a:endParaRPr lang="zh-CN" altLang="en-US" sz="1323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8F727B9-34E7-4DEA-B1AA-87F632E0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控制台常用命令介绍</a:t>
            </a:r>
          </a:p>
        </p:txBody>
      </p:sp>
    </p:spTree>
    <p:extLst>
      <p:ext uri="{BB962C8B-B14F-4D97-AF65-F5344CB8AC3E}">
        <p14:creationId xmlns:p14="http://schemas.microsoft.com/office/powerpoint/2010/main" val="25851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8E476-778B-402C-B499-B4DF62E9527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defTabSz="504017" hangingPunct="0"/>
            <a:r>
              <a:rPr lang="zh-CN" altLang="zh-CN" dirty="0"/>
              <a:t>J</a:t>
            </a:r>
            <a:r>
              <a:rPr lang="en-US" altLang="zh-CN" dirty="0"/>
              <a:t>AVA</a:t>
            </a:r>
            <a:r>
              <a:rPr lang="zh-CN" altLang="en-US" dirty="0"/>
              <a:t>环境准备</a:t>
            </a:r>
          </a:p>
          <a:p>
            <a:pPr defTabSz="504017" hangingPunct="0"/>
            <a:r>
              <a:rPr lang="zh-CN" altLang="en-US" dirty="0">
                <a:solidFill>
                  <a:srgbClr val="000000"/>
                </a:solidFill>
                <a:sym typeface="Helvetica"/>
              </a:rPr>
              <a:t>编写合约</a:t>
            </a:r>
          </a:p>
          <a:p>
            <a:pPr defTabSz="504017" hangingPunct="0"/>
            <a:r>
              <a:rPr lang="zh-CN" altLang="en-US" dirty="0"/>
              <a:t>编译合约</a:t>
            </a:r>
          </a:p>
          <a:p>
            <a:pPr defTabSz="504017" hangingPunct="0"/>
            <a:r>
              <a:rPr lang="zh-CN" altLang="en-US" dirty="0">
                <a:solidFill>
                  <a:srgbClr val="000000"/>
                </a:solidFill>
                <a:sym typeface="Helvetica"/>
              </a:rPr>
              <a:t>配置</a:t>
            </a:r>
            <a:r>
              <a:rPr lang="en-US" altLang="zh-CN" dirty="0">
                <a:solidFill>
                  <a:srgbClr val="000000"/>
                </a:solidFill>
                <a:sym typeface="Helvetica"/>
              </a:rPr>
              <a:t>SDK</a:t>
            </a:r>
          </a:p>
          <a:p>
            <a:pPr defTabSz="504017" hangingPunct="0"/>
            <a:r>
              <a:rPr lang="zh-CN" altLang="en-US" dirty="0"/>
              <a:t>业务代码开发</a:t>
            </a:r>
          </a:p>
          <a:p>
            <a:pPr defTabSz="504017" hangingPunct="0"/>
            <a:r>
              <a:rPr lang="zh-CN" altLang="en-US" dirty="0">
                <a:solidFill>
                  <a:srgbClr val="000000"/>
                </a:solidFill>
                <a:sym typeface="Helvetica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sym typeface="Helvetica"/>
              </a:rPr>
              <a:t>SDK</a:t>
            </a:r>
            <a:endParaRPr lang="zh-CN" altLang="en-US" dirty="0">
              <a:solidFill>
                <a:srgbClr val="000000"/>
              </a:solidFill>
              <a:sym typeface="Helvetica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8F251E-B347-45FC-AA85-8EB98D4A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S</a:t>
            </a:r>
            <a:r>
              <a:rPr lang="en-US" altLang="zh-CN" dirty="0"/>
              <a:t>DK</a:t>
            </a:r>
            <a:r>
              <a:rPr lang="zh-CN" altLang="en-US" dirty="0"/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4635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6" y="1540195"/>
            <a:ext cx="8438603" cy="23177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Java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版本要求：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JDK8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及以上（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Oracle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支持商业用户到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2019 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年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1 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月）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JDK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下载地址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  <a:p>
            <a:pPr defTabSz="504017"/>
            <a:r>
              <a:rPr lang="en-US" altLang="zh-CN" sz="1600" dirty="0">
                <a:latin typeface="+mn-ea"/>
                <a:hlinkClick r:id="rId3"/>
              </a:rPr>
              <a:t>https://jdk.java.net/java-se-ri/8</a:t>
            </a:r>
            <a:endParaRPr lang="en-US" altLang="zh-CN" sz="1600" dirty="0">
              <a:latin typeface="+mn-ea"/>
            </a:endParaRPr>
          </a:p>
          <a:p>
            <a:pPr defTabSz="504017" hangingPunct="0"/>
            <a:endParaRPr lang="en-US" altLang="zh-CN" sz="1600" dirty="0">
              <a:latin typeface="+mn-ea"/>
            </a:endParaRPr>
          </a:p>
          <a:p>
            <a:pPr defTabSz="504017" hangingPunct="0"/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下载命令：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/>
            <a:r>
              <a:rPr lang="en-US" altLang="zh-CN" sz="1600" dirty="0" err="1">
                <a:latin typeface="+mn-ea"/>
              </a:rPr>
              <a:t>wget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  <a:hlinkClick r:id="rId4"/>
              </a:rPr>
              <a:t>https://download.java.net/openjdk/jdk8u40/ri/openjdk-8u40-b25-linux-x64-10_feb_2015.tar.gz</a:t>
            </a:r>
            <a:endParaRPr lang="en-US" altLang="zh-CN" sz="1600" dirty="0">
              <a:latin typeface="+mn-ea"/>
            </a:endParaRPr>
          </a:p>
          <a:p>
            <a:pPr defTabSz="504017"/>
            <a:endParaRPr lang="en-US" altLang="zh-CN" sz="1600" dirty="0">
              <a:latin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75D34E9-9F25-488C-BAD3-3C0F13B9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环境准备</a:t>
            </a:r>
          </a:p>
        </p:txBody>
      </p:sp>
    </p:spTree>
    <p:extLst>
      <p:ext uri="{BB962C8B-B14F-4D97-AF65-F5344CB8AC3E}">
        <p14:creationId xmlns:p14="http://schemas.microsoft.com/office/powerpoint/2010/main" val="12194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6" y="1540195"/>
            <a:ext cx="8438603" cy="3641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zh-CN" altLang="en-US" sz="1643" dirty="0"/>
              <a:t>解压</a:t>
            </a:r>
            <a:r>
              <a:rPr lang="en-US" altLang="zh-CN" sz="1643" dirty="0"/>
              <a:t>JDK</a:t>
            </a:r>
            <a:r>
              <a:rPr lang="zh-CN" altLang="en-US" sz="1643" dirty="0"/>
              <a:t>：</a:t>
            </a:r>
            <a:endParaRPr lang="en-US" altLang="zh-CN" sz="1643" dirty="0"/>
          </a:p>
          <a:p>
            <a:pPr defTabSz="504017"/>
            <a:r>
              <a:rPr lang="en-US" altLang="zh-CN" sz="1643" dirty="0"/>
              <a:t>tar</a:t>
            </a:r>
            <a:r>
              <a:rPr lang="zh-CN" altLang="en-US" sz="1643" dirty="0"/>
              <a:t> </a:t>
            </a:r>
            <a:r>
              <a:rPr lang="en-US" altLang="zh-CN" sz="1643" dirty="0" err="1"/>
              <a:t>xvfz</a:t>
            </a:r>
            <a:r>
              <a:rPr lang="zh-CN" altLang="en-US" sz="1643" dirty="0"/>
              <a:t> </a:t>
            </a:r>
            <a:r>
              <a:rPr lang="en-US" altLang="zh-CN" sz="1643" dirty="0">
                <a:hlinkClick r:id="rId3"/>
              </a:rPr>
              <a:t>openjdk-8</a:t>
            </a:r>
            <a:r>
              <a:rPr lang="zh-CN" altLang="en-US" sz="1643" dirty="0"/>
              <a:t>*</a:t>
            </a:r>
            <a:r>
              <a:rPr lang="en-US" altLang="zh-CN" sz="1643" dirty="0"/>
              <a:t>.</a:t>
            </a:r>
            <a:r>
              <a:rPr lang="en-US" altLang="zh-CN" sz="1643" dirty="0" err="1"/>
              <a:t>tar.gz</a:t>
            </a:r>
            <a:endParaRPr lang="en-US" altLang="zh-CN" sz="1643" dirty="0"/>
          </a:p>
          <a:p>
            <a:pPr defTabSz="504017"/>
            <a:endParaRPr lang="en-US" altLang="zh-CN" sz="1643" dirty="0"/>
          </a:p>
          <a:p>
            <a:pPr defTabSz="504017"/>
            <a:r>
              <a:rPr lang="zh-CN" altLang="en-US" sz="1643" dirty="0"/>
              <a:t>添加环境变量 （如</a:t>
            </a:r>
            <a:r>
              <a:rPr lang="en-US" altLang="zh-CN" sz="1643" dirty="0"/>
              <a:t>~/.</a:t>
            </a:r>
            <a:r>
              <a:rPr lang="en-US" altLang="zh-CN" sz="1643" dirty="0" err="1"/>
              <a:t>bash_profile</a:t>
            </a:r>
            <a:r>
              <a:rPr lang="zh-CN" altLang="en-US" sz="1643" dirty="0"/>
              <a:t>）：</a:t>
            </a:r>
            <a:endParaRPr lang="en-US" altLang="zh-CN" sz="1643" dirty="0"/>
          </a:p>
          <a:p>
            <a:pPr defTabSz="504017"/>
            <a:endParaRPr lang="en-US" altLang="zh-CN" sz="1643" dirty="0"/>
          </a:p>
          <a:p>
            <a:pPr defTabSz="504017"/>
            <a:r>
              <a:rPr lang="en-US" altLang="zh-CN" sz="1643" dirty="0">
                <a:solidFill>
                  <a:srgbClr val="00B050"/>
                </a:solidFill>
              </a:rPr>
              <a:t>export JAVA_HOME=</a:t>
            </a:r>
            <a:r>
              <a:rPr lang="en-US" altLang="zh-CN" sz="1643" dirty="0" err="1">
                <a:solidFill>
                  <a:srgbClr val="00B050"/>
                </a:solidFill>
              </a:rPr>
              <a:t>jdk</a:t>
            </a:r>
            <a:r>
              <a:rPr lang="zh-CN" altLang="en-US" sz="1643" dirty="0">
                <a:solidFill>
                  <a:srgbClr val="00B050"/>
                </a:solidFill>
              </a:rPr>
              <a:t>的绝对路径（如：</a:t>
            </a:r>
            <a:r>
              <a:rPr lang="en-US" altLang="zh-CN" sz="1643" dirty="0">
                <a:solidFill>
                  <a:srgbClr val="00B050"/>
                </a:solidFill>
              </a:rPr>
              <a:t>/home/work/java-se-8u40-ri</a:t>
            </a:r>
            <a:r>
              <a:rPr lang="zh-CN" altLang="en-US" sz="1643" dirty="0">
                <a:solidFill>
                  <a:srgbClr val="00B050"/>
                </a:solidFill>
              </a:rPr>
              <a:t>）</a:t>
            </a:r>
          </a:p>
          <a:p>
            <a:pPr defTabSz="504017"/>
            <a:r>
              <a:rPr lang="en-US" altLang="zh-CN" sz="1643" dirty="0">
                <a:solidFill>
                  <a:srgbClr val="00B050"/>
                </a:solidFill>
              </a:rPr>
              <a:t>export PATH=$JAVA_HOME/bin:$PATH</a:t>
            </a:r>
          </a:p>
          <a:p>
            <a:pPr defTabSz="504017"/>
            <a:endParaRPr lang="en-US" altLang="zh-CN" sz="1643" dirty="0"/>
          </a:p>
          <a:p>
            <a:pPr defTabSz="504017"/>
            <a:r>
              <a:rPr lang="zh-CN" altLang="en-US" sz="1643" dirty="0"/>
              <a:t>验证</a:t>
            </a:r>
            <a:r>
              <a:rPr lang="en-US" altLang="zh-CN" sz="1643" dirty="0"/>
              <a:t>Java</a:t>
            </a:r>
            <a:r>
              <a:rPr lang="zh-CN" altLang="en-US" sz="1643" dirty="0"/>
              <a:t>：</a:t>
            </a:r>
            <a:endParaRPr lang="en-US" altLang="zh-CN" sz="1643" dirty="0"/>
          </a:p>
          <a:p>
            <a:pPr defTabSz="504017"/>
            <a:r>
              <a:rPr lang="en-US" altLang="zh-CN" sz="1643" dirty="0"/>
              <a:t>Java</a:t>
            </a:r>
            <a:r>
              <a:rPr lang="zh-CN" altLang="en-US" sz="1643" dirty="0"/>
              <a:t> </a:t>
            </a:r>
            <a:r>
              <a:rPr lang="en-US" altLang="zh-CN" sz="1643" dirty="0"/>
              <a:t>–version</a:t>
            </a:r>
          </a:p>
          <a:p>
            <a:pPr defTabSz="504017"/>
            <a:endParaRPr lang="en-US" altLang="zh-CN" sz="1643" dirty="0"/>
          </a:p>
          <a:p>
            <a:pPr defTabSz="504017"/>
            <a:endParaRPr lang="en-US" altLang="zh-CN" sz="1643" dirty="0"/>
          </a:p>
          <a:p>
            <a:pPr defTabSz="504017"/>
            <a:endParaRPr lang="en-US" altLang="zh-CN" sz="1643" dirty="0"/>
          </a:p>
          <a:p>
            <a:pPr defTabSz="504017"/>
            <a:endParaRPr lang="en-US" altLang="zh-CN" sz="164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49EFCA-BDEB-BB46-9847-D6FC7BA8B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65" y="4340089"/>
            <a:ext cx="5628349" cy="700043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8F57B8A-C93C-4254-B45E-CAC0F0C1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环境准备</a:t>
            </a:r>
          </a:p>
        </p:txBody>
      </p:sp>
    </p:spTree>
    <p:extLst>
      <p:ext uri="{BB962C8B-B14F-4D97-AF65-F5344CB8AC3E}">
        <p14:creationId xmlns:p14="http://schemas.microsoft.com/office/powerpoint/2010/main" val="21093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6" y="1540195"/>
            <a:ext cx="8438603" cy="607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en-US" altLang="zh-CN" sz="1643" dirty="0">
                <a:hlinkClick r:id="rId3"/>
              </a:rPr>
              <a:t>https://github.com/FISCO-BCOS/spring-boot-starter/blob/master/src/test/resources/contract/HelloWorld.sol</a:t>
            </a:r>
            <a:endParaRPr lang="en-US" altLang="zh-CN" sz="1643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2D9B568-0F09-4175-A590-8C97DA6B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编写第一个智能合约</a:t>
            </a:r>
          </a:p>
        </p:txBody>
      </p:sp>
    </p:spTree>
    <p:extLst>
      <p:ext uri="{BB962C8B-B14F-4D97-AF65-F5344CB8AC3E}">
        <p14:creationId xmlns:p14="http://schemas.microsoft.com/office/powerpoint/2010/main" val="23940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236E03-2F5F-F14E-90ED-4129313B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24" y="1099167"/>
            <a:ext cx="6846424" cy="41442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EFC573-C3F1-4CBB-A651-5CCCE127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编写第一个智能合约</a:t>
            </a:r>
          </a:p>
        </p:txBody>
      </p:sp>
    </p:spTree>
    <p:extLst>
      <p:ext uri="{BB962C8B-B14F-4D97-AF65-F5344CB8AC3E}">
        <p14:creationId xmlns:p14="http://schemas.microsoft.com/office/powerpoint/2010/main" val="41180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3743" y="1134558"/>
            <a:ext cx="7269251" cy="3441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r>
              <a:rPr lang="zh-CN" altLang="en-US" sz="1643" b="1" dirty="0"/>
              <a:t>控制台提供一个专门的编译合约工具，方便开发者将</a:t>
            </a:r>
            <a:r>
              <a:rPr lang="en-US" altLang="zh-CN" sz="1643" b="1" dirty="0"/>
              <a:t>Solidity</a:t>
            </a:r>
            <a:r>
              <a:rPr lang="zh-CN" altLang="en-US" sz="1643" b="1" dirty="0"/>
              <a:t>合约文件编译为</a:t>
            </a:r>
            <a:r>
              <a:rPr lang="en-US" altLang="zh-CN" sz="1643" b="1" dirty="0"/>
              <a:t>Java</a:t>
            </a:r>
            <a:r>
              <a:rPr lang="zh-CN" altLang="en-US" sz="1643" b="1" dirty="0"/>
              <a:t>合约文件。</a:t>
            </a:r>
            <a:r>
              <a:rPr lang="zh-CN" altLang="en-US" sz="1643" dirty="0"/>
              <a:t> 使用该工具，分为两步：</a:t>
            </a:r>
            <a:endParaRPr lang="en-US" altLang="zh-CN" sz="1643" dirty="0"/>
          </a:p>
          <a:p>
            <a:endParaRPr lang="zh-CN" altLang="en-US" sz="1643" dirty="0"/>
          </a:p>
          <a:p>
            <a:pPr marL="378013" indent="-378013">
              <a:buFont typeface="+mj-lt"/>
              <a:buAutoNum type="arabicPeriod"/>
            </a:pPr>
            <a:r>
              <a:rPr lang="zh-CN" altLang="en-US" sz="1643" dirty="0"/>
              <a:t>将</a:t>
            </a:r>
            <a:r>
              <a:rPr lang="en-US" altLang="zh-CN" sz="1643" dirty="0"/>
              <a:t>Solidity</a:t>
            </a:r>
            <a:r>
              <a:rPr lang="zh-CN" altLang="en-US" sz="1643" dirty="0"/>
              <a:t>合约文件放在</a:t>
            </a:r>
            <a:r>
              <a:rPr lang="en-US" altLang="zh-CN" sz="1643" dirty="0"/>
              <a:t>tools/contracts</a:t>
            </a:r>
            <a:r>
              <a:rPr lang="zh-CN" altLang="en-US" sz="1643" dirty="0"/>
              <a:t>目录下。</a:t>
            </a:r>
          </a:p>
          <a:p>
            <a:pPr marL="378013" indent="-378013">
              <a:buFont typeface="+mj-lt"/>
              <a:buAutoNum type="arabicPeriod"/>
            </a:pPr>
            <a:r>
              <a:rPr lang="zh-CN" altLang="en-US" sz="1643" dirty="0"/>
              <a:t>通过运行</a:t>
            </a:r>
            <a:r>
              <a:rPr lang="en-US" altLang="zh-CN" sz="1643" dirty="0"/>
              <a:t>tools</a:t>
            </a:r>
            <a:r>
              <a:rPr lang="zh-CN" altLang="en-US" sz="1643" dirty="0"/>
              <a:t>目录下的</a:t>
            </a:r>
            <a:r>
              <a:rPr lang="en-US" altLang="zh-CN" sz="1643" dirty="0"/>
              <a:t>sol2java.sh</a:t>
            </a:r>
            <a:r>
              <a:rPr lang="zh-CN" altLang="en-US" sz="1643" dirty="0"/>
              <a:t>脚本</a:t>
            </a:r>
            <a:r>
              <a:rPr lang="en-US" altLang="zh-CN" sz="1643" dirty="0"/>
              <a:t>(</a:t>
            </a:r>
            <a:r>
              <a:rPr lang="zh-CN" altLang="en-US" sz="1643" b="1" dirty="0"/>
              <a:t>需要指定一个</a:t>
            </a:r>
            <a:r>
              <a:rPr lang="en-US" altLang="zh-CN" sz="1643" b="1" dirty="0"/>
              <a:t>Java</a:t>
            </a:r>
            <a:r>
              <a:rPr lang="zh-CN" altLang="en-US" sz="1643" b="1" dirty="0"/>
              <a:t>的包名</a:t>
            </a:r>
            <a:r>
              <a:rPr lang="en-US" altLang="zh-CN" sz="1643" dirty="0"/>
              <a:t>)</a:t>
            </a:r>
            <a:r>
              <a:rPr lang="zh-CN" altLang="en-US" sz="1643" dirty="0"/>
              <a:t>完成编译合约任务。例如，拷贝</a:t>
            </a:r>
            <a:r>
              <a:rPr lang="en-US" altLang="zh-CN" sz="1643" dirty="0" err="1"/>
              <a:t>HelloWorld.sol</a:t>
            </a:r>
            <a:r>
              <a:rPr lang="zh-CN" altLang="en-US" sz="1643" dirty="0"/>
              <a:t>合约到</a:t>
            </a:r>
            <a:r>
              <a:rPr lang="en-US" altLang="zh-CN" sz="1643" dirty="0"/>
              <a:t>tools/contracts</a:t>
            </a:r>
            <a:r>
              <a:rPr lang="zh-CN" altLang="en-US" sz="1643" dirty="0"/>
              <a:t>目录下，指定包名为</a:t>
            </a:r>
            <a:r>
              <a:rPr lang="en-US" altLang="zh-CN" sz="1643" dirty="0" err="1"/>
              <a:t>org.com.fisco.temp</a:t>
            </a:r>
            <a:r>
              <a:rPr lang="zh-CN" altLang="en-US" sz="1643" dirty="0"/>
              <a:t>，命令如下：</a:t>
            </a:r>
          </a:p>
          <a:p>
            <a:br>
              <a:rPr lang="en-US" altLang="zh-CN" sz="1643" dirty="0"/>
            </a:br>
            <a:r>
              <a:rPr lang="en-US" altLang="zh-CN" sz="1643" dirty="0"/>
              <a:t>$ cd ~/</a:t>
            </a:r>
            <a:r>
              <a:rPr lang="en-US" altLang="zh-CN" sz="1643" dirty="0" err="1"/>
              <a:t>fisco</a:t>
            </a:r>
            <a:r>
              <a:rPr lang="en-US" altLang="zh-CN" sz="1643" dirty="0"/>
              <a:t>/console </a:t>
            </a:r>
          </a:p>
          <a:p>
            <a:r>
              <a:rPr lang="en-US" altLang="zh-CN" sz="1643" dirty="0"/>
              <a:t>$ </a:t>
            </a:r>
            <a:r>
              <a:rPr lang="en-US" altLang="zh-CN" sz="1643" dirty="0" err="1"/>
              <a:t>cp</a:t>
            </a:r>
            <a:r>
              <a:rPr lang="en-US" altLang="zh-CN" sz="1643" dirty="0"/>
              <a:t> solidity/contracts/</a:t>
            </a:r>
            <a:r>
              <a:rPr lang="en-US" altLang="zh-CN" sz="1643" dirty="0" err="1"/>
              <a:t>HelloWorld.sol</a:t>
            </a:r>
            <a:r>
              <a:rPr lang="en-US" altLang="zh-CN" sz="1643" dirty="0"/>
              <a:t> tools/contracts/ </a:t>
            </a:r>
          </a:p>
          <a:p>
            <a:r>
              <a:rPr lang="en-US" altLang="zh-CN" sz="1643" dirty="0"/>
              <a:t>$ cd tools</a:t>
            </a:r>
          </a:p>
          <a:p>
            <a:r>
              <a:rPr lang="en-US" altLang="zh-CN" sz="1643" dirty="0"/>
              <a:t>$ ./sol2java.sh </a:t>
            </a:r>
            <a:r>
              <a:rPr lang="en-US" altLang="zh-CN" sz="1643" dirty="0" err="1"/>
              <a:t>org.com.fisco</a:t>
            </a:r>
            <a:endParaRPr lang="en-US" altLang="zh-CN" sz="1643" dirty="0"/>
          </a:p>
          <a:p>
            <a:pPr defTabSz="504017" hangingPunct="0"/>
            <a:endParaRPr lang="zh-CN" altLang="en-US" sz="1984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A58A68-DA05-4E6A-A0B2-FFED4C62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编译智能合约为</a:t>
            </a:r>
            <a:r>
              <a:rPr lang="en-US" altLang="zh-CN" dirty="0"/>
              <a:t>Java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05124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3743" y="1134557"/>
            <a:ext cx="7269251" cy="6599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r>
              <a:rPr lang="zh-CN" altLang="en-US" sz="1643" dirty="0"/>
              <a:t>运行成功之后，将会在</a:t>
            </a:r>
            <a:r>
              <a:rPr lang="en-US" altLang="zh-CN" sz="1643" dirty="0"/>
              <a:t>console/tools</a:t>
            </a:r>
            <a:r>
              <a:rPr lang="zh-CN" altLang="en-US" sz="1643" dirty="0"/>
              <a:t>目录生成</a:t>
            </a:r>
            <a:r>
              <a:rPr lang="en-US" altLang="zh-CN" sz="1643" dirty="0"/>
              <a:t>java</a:t>
            </a:r>
            <a:r>
              <a:rPr lang="zh-CN" altLang="en-US" sz="1643" dirty="0"/>
              <a:t>、</a:t>
            </a:r>
            <a:r>
              <a:rPr lang="en-US" altLang="zh-CN" sz="1643" dirty="0" err="1"/>
              <a:t>abi</a:t>
            </a:r>
            <a:r>
              <a:rPr lang="zh-CN" altLang="en-US" sz="1643" dirty="0"/>
              <a:t>和</a:t>
            </a:r>
            <a:r>
              <a:rPr lang="en-US" altLang="zh-CN" sz="1643" dirty="0"/>
              <a:t>bin</a:t>
            </a:r>
            <a:r>
              <a:rPr lang="zh-CN" altLang="en-US" sz="1643" dirty="0"/>
              <a:t>目录，如图所示：</a:t>
            </a:r>
          </a:p>
          <a:p>
            <a:pPr defTabSz="504017" hangingPunct="0"/>
            <a:endParaRPr lang="zh-CN" altLang="en-US" sz="1984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8F5C7-6ABB-1442-958C-AA4FBCCD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8" y="1962181"/>
            <a:ext cx="9996620" cy="333220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0E19E07-FDA5-4253-BC5A-0B53DBAD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编译智能合约为</a:t>
            </a:r>
            <a:r>
              <a:rPr lang="en-US" altLang="zh-CN" dirty="0"/>
              <a:t>Java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7192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5" y="1540195"/>
            <a:ext cx="6543446" cy="17762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以</a:t>
            </a:r>
            <a:r>
              <a:rPr lang="en-US" altLang="zh-CN" sz="1984" dirty="0">
                <a:solidFill>
                  <a:srgbClr val="000000"/>
                </a:solidFill>
                <a:sym typeface="Helvetica"/>
              </a:rPr>
              <a:t>Eclipse</a:t>
            </a:r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为例：</a:t>
            </a:r>
            <a:endParaRPr lang="en-US" altLang="zh-CN" sz="1643" dirty="0"/>
          </a:p>
          <a:p>
            <a:pPr defTabSz="504017"/>
            <a:r>
              <a:rPr lang="en-US" altLang="zh-CN" sz="1643" dirty="0">
                <a:hlinkClick r:id="rId3"/>
              </a:rPr>
              <a:t>https://www.eclipse.org/downloads/packages/installer</a:t>
            </a:r>
            <a:endParaRPr lang="en-US" altLang="zh-CN" sz="1643" dirty="0"/>
          </a:p>
          <a:p>
            <a:pPr defTabSz="504017"/>
            <a:endParaRPr lang="en-US" altLang="zh-CN" sz="1984" dirty="0">
              <a:solidFill>
                <a:srgbClr val="000000"/>
              </a:solidFill>
              <a:sym typeface="Helvetica"/>
            </a:endParaRPr>
          </a:p>
          <a:p>
            <a:pPr defTabSz="504017"/>
            <a:endParaRPr lang="en-US" altLang="zh-CN" sz="1643" dirty="0"/>
          </a:p>
          <a:p>
            <a:pPr defTabSz="504017"/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运行</a:t>
            </a:r>
            <a:r>
              <a:rPr lang="en-US" altLang="zh-CN" sz="1984" dirty="0" err="1">
                <a:solidFill>
                  <a:srgbClr val="000000"/>
                </a:solidFill>
                <a:sym typeface="Helvetica"/>
              </a:rPr>
              <a:t>lombok</a:t>
            </a:r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：</a:t>
            </a:r>
            <a:endParaRPr lang="en-US" altLang="zh-CN" sz="1984" dirty="0">
              <a:solidFill>
                <a:srgbClr val="000000"/>
              </a:solidFill>
              <a:sym typeface="Helvetica"/>
            </a:endParaRPr>
          </a:p>
          <a:p>
            <a:pPr defTabSz="504017"/>
            <a:r>
              <a:rPr lang="en-US" altLang="zh-CN" sz="1643" dirty="0">
                <a:hlinkClick r:id="rId4"/>
              </a:rPr>
              <a:t>https://projectlombok.org/setup/eclipse</a:t>
            </a:r>
            <a:endParaRPr lang="en-US" altLang="zh-CN" sz="1984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B17ECD-F73D-483D-806C-7D77B9C2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配置</a:t>
            </a:r>
            <a:r>
              <a:rPr lang="en-US" altLang="zh-CN" dirty="0"/>
              <a:t>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4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4A902A-5E00-4F65-B321-B2704245BBE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Helvetica"/>
              </a:rPr>
              <a:t>搭建链</a:t>
            </a:r>
          </a:p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安装控制台</a:t>
            </a:r>
          </a:p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Helvetica"/>
              </a:rPr>
              <a:t>编写和调用合约</a:t>
            </a:r>
          </a:p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/>
                <a:ea typeface="微软雅黑"/>
                <a:cs typeface="微软雅黑"/>
                <a:sym typeface="Helvetica"/>
              </a:rPr>
              <a:t>JAVA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Helvetica"/>
              </a:rPr>
              <a:t> </a:t>
            </a:r>
            <a:r>
              <a:rPr lang="en-US" altLang="zh-CN" dirty="0">
                <a:latin typeface="微软雅黑"/>
                <a:ea typeface="微软雅黑"/>
                <a:cs typeface="微软雅黑"/>
                <a:sym typeface="Helvetica"/>
              </a:rPr>
              <a:t>SDK</a:t>
            </a:r>
            <a:r>
              <a:rPr lang="zh-CN" altLang="en-US" dirty="0">
                <a:latin typeface="微软雅黑"/>
                <a:ea typeface="微软雅黑"/>
                <a:cs typeface="微软雅黑"/>
                <a:sym typeface="Helvetica"/>
              </a:rPr>
              <a:t>开发</a:t>
            </a:r>
          </a:p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WEB3SDK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介绍</a:t>
            </a:r>
            <a:endParaRPr lang="zh-CN" altLang="en-US" dirty="0">
              <a:latin typeface="微软雅黑"/>
              <a:ea typeface="微软雅黑"/>
              <a:cs typeface="微软雅黑"/>
              <a:sym typeface="Helvetica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292CF99-C009-4BAB-9A76-59A85FF4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练习内容</a:t>
            </a:r>
          </a:p>
        </p:txBody>
      </p:sp>
    </p:spTree>
    <p:extLst>
      <p:ext uri="{BB962C8B-B14F-4D97-AF65-F5344CB8AC3E}">
        <p14:creationId xmlns:p14="http://schemas.microsoft.com/office/powerpoint/2010/main" val="391603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6" y="1540195"/>
            <a:ext cx="5922367" cy="1871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zh-CN" altLang="en-US" sz="1643" dirty="0"/>
              <a:t>进入</a:t>
            </a:r>
            <a:r>
              <a:rPr lang="en-US" altLang="zh-CN" sz="1643" b="1" dirty="0">
                <a:hlinkClick r:id="rId3"/>
              </a:rPr>
              <a:t>spring-boot-starter</a:t>
            </a:r>
            <a:r>
              <a:rPr lang="zh-CN" altLang="en-US" sz="1643" b="1" dirty="0"/>
              <a:t>目录</a:t>
            </a:r>
            <a:endParaRPr lang="en-US" altLang="zh-CN" sz="1643" b="1" dirty="0"/>
          </a:p>
          <a:p>
            <a:pPr defTabSz="504017"/>
            <a:endParaRPr lang="en-US" altLang="zh-CN" sz="1643" b="1" dirty="0"/>
          </a:p>
          <a:p>
            <a:pPr defTabSz="504017"/>
            <a:r>
              <a:rPr lang="en-US" altLang="zh-CN" sz="1643" b="1" dirty="0" err="1"/>
              <a:t>chmod</a:t>
            </a:r>
            <a:r>
              <a:rPr lang="zh-CN" altLang="en-US" sz="1643" b="1" dirty="0"/>
              <a:t> </a:t>
            </a:r>
            <a:r>
              <a:rPr lang="en-US" altLang="zh-CN" sz="1643" b="1" dirty="0" err="1"/>
              <a:t>u+x</a:t>
            </a:r>
            <a:r>
              <a:rPr lang="zh-CN" altLang="en-US" sz="1643" b="1" dirty="0"/>
              <a:t> </a:t>
            </a:r>
            <a:r>
              <a:rPr lang="en-US" altLang="zh-CN" sz="1643" b="1" dirty="0" err="1"/>
              <a:t>gradlew</a:t>
            </a:r>
            <a:endParaRPr lang="en-US" altLang="zh-CN" sz="1643" b="1" dirty="0"/>
          </a:p>
          <a:p>
            <a:pPr defTabSz="504017"/>
            <a:endParaRPr lang="en-US" altLang="zh-CN" sz="1643" b="1" dirty="0"/>
          </a:p>
          <a:p>
            <a:pPr defTabSz="504017"/>
            <a:r>
              <a:rPr lang="en-US" altLang="zh-CN" sz="1643" b="1" dirty="0" err="1"/>
              <a:t>sh</a:t>
            </a:r>
            <a:r>
              <a:rPr lang="zh-CN" altLang="en-US" sz="1643" b="1" dirty="0"/>
              <a:t> </a:t>
            </a:r>
            <a:r>
              <a:rPr lang="en-US" altLang="zh-CN" sz="1643" b="1" dirty="0" err="1"/>
              <a:t>gradlew</a:t>
            </a:r>
            <a:r>
              <a:rPr lang="zh-CN" altLang="en-US" sz="1643" b="1" dirty="0"/>
              <a:t> </a:t>
            </a:r>
            <a:r>
              <a:rPr lang="en-US" altLang="zh-CN" sz="1643" b="1" dirty="0"/>
              <a:t>eclipse</a:t>
            </a:r>
          </a:p>
          <a:p>
            <a:pPr defTabSz="504017"/>
            <a:endParaRPr lang="en-US" altLang="zh-CN" sz="1643" b="1" dirty="0"/>
          </a:p>
          <a:p>
            <a:pPr defTabSz="504017"/>
            <a:r>
              <a:rPr lang="en-US" altLang="zh-CN" sz="1643" b="1" dirty="0"/>
              <a:t>./</a:t>
            </a:r>
            <a:r>
              <a:rPr lang="en-US" altLang="zh-CN" sz="1643" b="1" dirty="0" err="1"/>
              <a:t>gradlew.bat</a:t>
            </a:r>
            <a:r>
              <a:rPr lang="zh-CN" altLang="en-US" sz="1643" b="1" dirty="0"/>
              <a:t> </a:t>
            </a:r>
            <a:r>
              <a:rPr lang="en-US" altLang="zh-CN" sz="1643" b="1" dirty="0"/>
              <a:t>eclipse</a:t>
            </a:r>
            <a:endParaRPr lang="en-US" altLang="zh-CN" sz="1643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3DCB06-C32C-4750-AA87-220BE5E5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编译</a:t>
            </a:r>
            <a:r>
              <a:rPr lang="en-US" altLang="zh-CN" dirty="0"/>
              <a:t>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3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6" y="1540195"/>
            <a:ext cx="7457422" cy="1113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43" dirty="0"/>
              <a:t>区块链节点和证书的配置：将节点</a:t>
            </a:r>
            <a:r>
              <a:rPr lang="en-US" altLang="zh-CN" sz="1643" dirty="0" err="1"/>
              <a:t>sdk</a:t>
            </a:r>
            <a:r>
              <a:rPr lang="zh-CN" altLang="en-US" sz="1643" dirty="0"/>
              <a:t>目录下的</a:t>
            </a:r>
            <a:r>
              <a:rPr lang="en-US" altLang="zh-CN" sz="1643" dirty="0" err="1">
                <a:solidFill>
                  <a:srgbClr val="FF0000"/>
                </a:solidFill>
              </a:rPr>
              <a:t>ca.crt</a:t>
            </a:r>
            <a:r>
              <a:rPr lang="zh-CN" altLang="en-US" sz="1643" dirty="0">
                <a:solidFill>
                  <a:srgbClr val="FF0000"/>
                </a:solidFill>
              </a:rPr>
              <a:t>、</a:t>
            </a:r>
            <a:r>
              <a:rPr lang="en-US" altLang="zh-CN" sz="1643" dirty="0" err="1">
                <a:solidFill>
                  <a:srgbClr val="FF0000"/>
                </a:solidFill>
              </a:rPr>
              <a:t>node.crt</a:t>
            </a:r>
            <a:r>
              <a:rPr lang="zh-CN" altLang="en-US" sz="1643" dirty="0">
                <a:solidFill>
                  <a:srgbClr val="FF0000"/>
                </a:solidFill>
              </a:rPr>
              <a:t>、</a:t>
            </a:r>
            <a:r>
              <a:rPr lang="en-US" altLang="zh-CN" sz="1643" dirty="0" err="1">
                <a:solidFill>
                  <a:srgbClr val="FF0000"/>
                </a:solidFill>
              </a:rPr>
              <a:t>node.key</a:t>
            </a:r>
            <a:r>
              <a:rPr lang="zh-CN" altLang="en-US" sz="1643" dirty="0"/>
              <a:t>文件拷贝到</a:t>
            </a:r>
            <a:r>
              <a:rPr lang="en-US" altLang="zh-CN" sz="1643" dirty="0" err="1"/>
              <a:t>src</a:t>
            </a:r>
            <a:r>
              <a:rPr lang="en-US" altLang="zh-CN" sz="1643" dirty="0"/>
              <a:t>/main/resources</a:t>
            </a:r>
            <a:r>
              <a:rPr lang="zh-CN" altLang="en-US" sz="1643" dirty="0"/>
              <a:t>目录下。</a:t>
            </a:r>
            <a:endParaRPr lang="en-US" altLang="zh-CN" sz="1643" dirty="0"/>
          </a:p>
          <a:p>
            <a:pPr marL="315011" indent="-315011">
              <a:buFont typeface="Arial" panose="020B0604020202020204" pitchFamily="34" charset="0"/>
              <a:buChar char="•"/>
            </a:pPr>
            <a:endParaRPr lang="zh-CN" altLang="en-US" sz="1643" dirty="0"/>
          </a:p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43" dirty="0"/>
              <a:t>检查</a:t>
            </a:r>
            <a:r>
              <a:rPr lang="en-US" altLang="zh-CN" sz="1643" dirty="0" err="1"/>
              <a:t>src</a:t>
            </a:r>
            <a:r>
              <a:rPr lang="en-US" altLang="zh-CN" sz="1643" dirty="0"/>
              <a:t>/main/resources</a:t>
            </a:r>
            <a:r>
              <a:rPr lang="zh-CN" altLang="en-US" sz="1643" dirty="0"/>
              <a:t>下面的</a:t>
            </a:r>
            <a:r>
              <a:rPr lang="en-US" altLang="zh-CN" sz="1643" dirty="0" err="1"/>
              <a:t>application.yml</a:t>
            </a:r>
            <a:endParaRPr lang="en-US" altLang="zh-CN" sz="1643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B94A9FC-2D04-4F27-854D-861928CC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配置证书和节点信息</a:t>
            </a:r>
          </a:p>
        </p:txBody>
      </p:sp>
    </p:spTree>
    <p:extLst>
      <p:ext uri="{BB962C8B-B14F-4D97-AF65-F5344CB8AC3E}">
        <p14:creationId xmlns:p14="http://schemas.microsoft.com/office/powerpoint/2010/main" val="21459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5" y="1540195"/>
            <a:ext cx="8384840" cy="1086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1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Web3jApiTest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 获取当前链的块高</a:t>
            </a:r>
            <a:endParaRPr lang="zh-CN" altLang="en-US" sz="1600" dirty="0">
              <a:solidFill>
                <a:schemeClr val="tx2"/>
              </a:solidFill>
              <a:latin typeface="+mn-ea"/>
              <a:sym typeface="Helvetica"/>
            </a:endParaRPr>
          </a:p>
          <a:p>
            <a:pPr defTabSz="504017"/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2、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</a:rPr>
              <a:t>SolidityFunctionWrapperGeneratorTest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 编译合约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3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、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</a:rPr>
              <a:t>ContractTest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调用合约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endParaRPr lang="zh-CN" altLang="en-US" sz="1600" dirty="0">
              <a:solidFill>
                <a:schemeClr val="tx2"/>
              </a:solidFill>
              <a:latin typeface="+mn-ea"/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40555D-677C-4EBF-9EC4-B2F9F4A6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运行测试案例</a:t>
            </a:r>
          </a:p>
        </p:txBody>
      </p:sp>
    </p:spTree>
    <p:extLst>
      <p:ext uri="{BB962C8B-B14F-4D97-AF65-F5344CB8AC3E}">
        <p14:creationId xmlns:p14="http://schemas.microsoft.com/office/powerpoint/2010/main" val="13109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3743" y="921917"/>
            <a:ext cx="5922367" cy="4071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en-US" altLang="zh-CN" sz="1984" dirty="0">
                <a:solidFill>
                  <a:srgbClr val="000000"/>
                </a:solidFill>
                <a:sym typeface="Helvetica"/>
              </a:rPr>
              <a:t>1</a:t>
            </a:r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、</a:t>
            </a:r>
            <a:r>
              <a:rPr lang="en-US" altLang="zh-CN" sz="1984" dirty="0" err="1">
                <a:solidFill>
                  <a:srgbClr val="000000"/>
                </a:solidFill>
                <a:sym typeface="Helvetica"/>
              </a:rPr>
              <a:t>Springboot</a:t>
            </a:r>
            <a:r>
              <a:rPr lang="zh-CN" altLang="en-US" sz="1984" dirty="0">
                <a:solidFill>
                  <a:srgbClr val="000000"/>
                </a:solidFill>
                <a:sym typeface="Helvetica"/>
              </a:rPr>
              <a:t> 框架：</a:t>
            </a:r>
            <a:r>
              <a:rPr lang="en-US" altLang="zh-CN" sz="1643" dirty="0">
                <a:hlinkClick r:id="rId3"/>
              </a:rPr>
              <a:t>https://spring.io/</a:t>
            </a:r>
            <a:endParaRPr lang="en-US" altLang="zh-CN" sz="1984" dirty="0">
              <a:solidFill>
                <a:srgbClr val="000000"/>
              </a:solidFill>
              <a:sym typeface="Helvetic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005DF-7F21-304D-8BDC-7B9B1E146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08" y="1631805"/>
            <a:ext cx="6264529" cy="361998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29C72C-F6A7-4874-A9CD-0B3423BC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实践案例代码讲解</a:t>
            </a:r>
          </a:p>
        </p:txBody>
      </p:sp>
    </p:spTree>
    <p:extLst>
      <p:ext uri="{BB962C8B-B14F-4D97-AF65-F5344CB8AC3E}">
        <p14:creationId xmlns:p14="http://schemas.microsoft.com/office/powerpoint/2010/main" val="18806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0D0054-A3B3-7B4C-8D25-1C25BCC3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5" y="1427362"/>
            <a:ext cx="8397085" cy="33979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29293E-6F8F-476A-9CA4-9CE25FD3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代码详解</a:t>
            </a:r>
          </a:p>
        </p:txBody>
      </p:sp>
    </p:spTree>
    <p:extLst>
      <p:ext uri="{BB962C8B-B14F-4D97-AF65-F5344CB8AC3E}">
        <p14:creationId xmlns:p14="http://schemas.microsoft.com/office/powerpoint/2010/main" val="24509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E22AE2-13F3-614D-9015-AB78888B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" y="1362738"/>
            <a:ext cx="7795683" cy="355246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0CC03FB-3B0D-48F3-9CDB-4D1CB8CD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代码详解</a:t>
            </a:r>
          </a:p>
        </p:txBody>
      </p:sp>
    </p:spTree>
    <p:extLst>
      <p:ext uri="{BB962C8B-B14F-4D97-AF65-F5344CB8AC3E}">
        <p14:creationId xmlns:p14="http://schemas.microsoft.com/office/powerpoint/2010/main" val="162760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4065" y="1540195"/>
            <a:ext cx="8089142" cy="1825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可以访问节点，查询节点状态，改变节点设置和发送交易等功能。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提供调用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FISCO BCOS JSON-RPC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的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Java API</a:t>
            </a:r>
          </a:p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支持预编译（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Precompiled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）合约管理区块链</a:t>
            </a:r>
          </a:p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支持链上信使协议，为联盟链提供安全高效的消息信道。</a:t>
            </a:r>
          </a:p>
          <a:p>
            <a:pPr marL="315011" indent="-31501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支持使用国密算法发交易</a:t>
            </a:r>
          </a:p>
          <a:p>
            <a:pPr defTabSz="504017" hangingPunct="0"/>
            <a:endParaRPr lang="zh-CN" altLang="en-US" sz="1600" dirty="0">
              <a:solidFill>
                <a:schemeClr val="tx2"/>
              </a:solidFill>
              <a:latin typeface="+mn-ea"/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3A94BD-BA2A-43DC-AEB2-57C321BE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WEB3SDK</a:t>
            </a:r>
            <a:r>
              <a:rPr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11178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1163" y="1231056"/>
            <a:ext cx="8142905" cy="2563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主要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介绍：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marL="315011" indent="-315011" defTabSz="504017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Web3j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sym typeface="Helvetica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API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sym typeface="Helvetica"/>
              </a:rPr>
              <a:t> ： 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RPC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sym typeface="Helvetica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API</a:t>
            </a:r>
          </a:p>
          <a:p>
            <a:pPr defTabSz="504017" hangingPunct="0"/>
            <a:endParaRPr lang="en-US" altLang="zh-CN" sz="1600" dirty="0">
              <a:solidFill>
                <a:schemeClr val="tx2"/>
              </a:solidFill>
              <a:latin typeface="+mn-ea"/>
              <a:sym typeface="Helvetica"/>
            </a:endParaRPr>
          </a:p>
          <a:p>
            <a:pPr marL="315011" indent="-315011" defTabSz="504017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Precompiled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Service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  高效智能合约服务，用于控制预编译合约。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lvl="6" defTabSz="504017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</a:rPr>
              <a:t>PermissionService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lvl="6" defTabSz="504017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</a:rPr>
              <a:t>CnsService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lvl="6" defTabSz="504017"/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</a:rPr>
              <a:t>SystemConfigService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lvl="6" defTabSz="504017"/>
            <a:r>
              <a:rPr lang="en-US" altLang="zh-CN" sz="1600" dirty="0">
                <a:solidFill>
                  <a:schemeClr val="tx2"/>
                </a:solidFill>
                <a:latin typeface="+mn-ea"/>
                <a:sym typeface="Helvetica"/>
              </a:rPr>
              <a:t>	</a:t>
            </a:r>
            <a:r>
              <a:rPr lang="zh-CN" altLang="en-US" sz="1600" dirty="0">
                <a:solidFill>
                  <a:schemeClr val="tx2"/>
                </a:solidFill>
                <a:latin typeface="+mn-ea"/>
                <a:sym typeface="Helvetica"/>
              </a:rPr>
              <a:t> </a:t>
            </a:r>
            <a:r>
              <a:rPr lang="en-US" altLang="zh-CN" sz="1600" dirty="0" err="1">
                <a:solidFill>
                  <a:schemeClr val="tx2"/>
                </a:solidFill>
                <a:latin typeface="+mn-ea"/>
                <a:sym typeface="Helvetica"/>
              </a:rPr>
              <a:t>ConsensusServiice</a:t>
            </a:r>
            <a:endParaRPr lang="zh-CN" altLang="en-US" sz="1600" dirty="0">
              <a:solidFill>
                <a:schemeClr val="tx2"/>
              </a:solidFill>
              <a:latin typeface="+mn-ea"/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EB8ED2E-2081-423C-B0CA-654688A2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WEB3SDK</a:t>
            </a:r>
            <a:r>
              <a:rPr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969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1163" y="1231056"/>
            <a:ext cx="8142905" cy="10866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主要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API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介绍：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 hangingPunct="0"/>
            <a:endParaRPr lang="en-US" altLang="zh-CN" sz="1600" dirty="0">
              <a:solidFill>
                <a:schemeClr val="tx2"/>
              </a:solidFill>
              <a:latin typeface="+mn-ea"/>
            </a:endParaRPr>
          </a:p>
          <a:p>
            <a:pPr defTabSz="504017"/>
            <a:r>
              <a:rPr lang="en-US" altLang="zh-CN" sz="1600" dirty="0">
                <a:solidFill>
                  <a:schemeClr val="tx2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https://fisco-bcos-documentation.readthedocs.io/zh_CN/release-2.0/docs/api.html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717413-0549-4EE1-91DF-951C3DAB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en-US" altLang="zh-CN" dirty="0"/>
              <a:t>WEB3jAPI</a:t>
            </a:r>
            <a:r>
              <a:rPr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374049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3CB1A1-120C-4745-9352-BFF6FC2E9344}"/>
              </a:ext>
            </a:extLst>
          </p:cNvPr>
          <p:cNvSpPr txBox="1"/>
          <p:nvPr/>
        </p:nvSpPr>
        <p:spPr>
          <a:xfrm>
            <a:off x="3909234" y="2931207"/>
            <a:ext cx="226215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2"/>
                </a:solidFill>
              </a:rPr>
              <a:t>微众银行，版权所有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49051F-8D4B-4C1C-AC83-A97B5CC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408" y="2013737"/>
            <a:ext cx="1815810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6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9459" y="987433"/>
            <a:ext cx="9252536" cy="471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>
              <a:lnSpc>
                <a:spcPct val="15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1.</a:t>
            </a:r>
            <a:r>
              <a:rPr lang="zh-CN" altLang="en-US" sz="160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   准备环境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431" y="1494247"/>
            <a:ext cx="8468397" cy="712531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008000"/>
                </a:solidFill>
              </a:defRPr>
            </a:lvl1pPr>
          </a:lstStyle>
          <a:p>
            <a:r>
              <a:rPr lang="en-US" altLang="zh-CN" dirty="0"/>
              <a:t># Ubuntu 16.04 </a:t>
            </a:r>
            <a:r>
              <a:rPr lang="zh-CN" altLang="en-US" dirty="0"/>
              <a:t>安装依赖 </a:t>
            </a:r>
            <a:r>
              <a:rPr lang="en-US" altLang="zh-CN" dirty="0" err="1"/>
              <a:t>CentOS</a:t>
            </a:r>
            <a:r>
              <a:rPr lang="zh-CN" altLang="en-US" dirty="0"/>
              <a:t>将下面命令中的</a:t>
            </a:r>
            <a:r>
              <a:rPr lang="en-US" altLang="zh-CN" dirty="0"/>
              <a:t>apt</a:t>
            </a:r>
            <a:r>
              <a:rPr lang="zh-CN" altLang="en-US" dirty="0"/>
              <a:t>替换为</a:t>
            </a:r>
            <a:r>
              <a:rPr lang="en-US" altLang="zh-CN" dirty="0"/>
              <a:t>yum</a:t>
            </a:r>
            <a:r>
              <a:rPr lang="zh-CN" altLang="en-US" dirty="0"/>
              <a:t>执行即可</a:t>
            </a:r>
            <a:endParaRPr lang="en-US" altLang="zh-CN" dirty="0"/>
          </a:p>
          <a:p>
            <a:r>
              <a:rPr lang="en-US" altLang="zh-CN" dirty="0">
                <a:solidFill>
                  <a:srgbClr val="1E53A4"/>
                </a:solidFill>
              </a:rPr>
              <a:t>$ </a:t>
            </a:r>
            <a:r>
              <a:rPr lang="en-US" altLang="zh-CN" dirty="0" err="1">
                <a:solidFill>
                  <a:srgbClr val="1E53A4"/>
                </a:solidFill>
              </a:rPr>
              <a:t>sudo</a:t>
            </a:r>
            <a:r>
              <a:rPr lang="en-US" altLang="zh-CN" dirty="0">
                <a:solidFill>
                  <a:srgbClr val="1E53A4"/>
                </a:solidFill>
              </a:rPr>
              <a:t> apt install -y </a:t>
            </a:r>
            <a:r>
              <a:rPr lang="en-US" altLang="zh-CN" dirty="0" err="1">
                <a:solidFill>
                  <a:srgbClr val="1E53A4"/>
                </a:solidFill>
              </a:rPr>
              <a:t>openssl</a:t>
            </a:r>
            <a:r>
              <a:rPr lang="en-US" altLang="zh-CN" dirty="0">
                <a:solidFill>
                  <a:srgbClr val="1E53A4"/>
                </a:solidFill>
              </a:rPr>
              <a:t> curl</a:t>
            </a:r>
          </a:p>
          <a:p>
            <a:r>
              <a:rPr lang="en-US" altLang="zh-CN" dirty="0">
                <a:solidFill>
                  <a:srgbClr val="1E53A4"/>
                </a:solidFill>
              </a:rPr>
              <a:t>$ cd ~ &amp;&amp; </a:t>
            </a:r>
            <a:r>
              <a:rPr lang="en-US" altLang="zh-CN" dirty="0" err="1">
                <a:solidFill>
                  <a:srgbClr val="1E53A4"/>
                </a:solidFill>
              </a:rPr>
              <a:t>mkdir</a:t>
            </a:r>
            <a:r>
              <a:rPr lang="en-US" altLang="zh-CN" dirty="0">
                <a:solidFill>
                  <a:srgbClr val="1E53A4"/>
                </a:solidFill>
              </a:rPr>
              <a:t> </a:t>
            </a:r>
            <a:r>
              <a:rPr lang="en-US" altLang="zh-CN" dirty="0" err="1">
                <a:solidFill>
                  <a:srgbClr val="1E53A4"/>
                </a:solidFill>
              </a:rPr>
              <a:t>fisco</a:t>
            </a:r>
            <a:r>
              <a:rPr lang="en-US" altLang="zh-CN" dirty="0">
                <a:solidFill>
                  <a:srgbClr val="1E53A4"/>
                </a:solidFill>
              </a:rPr>
              <a:t> &amp;&amp; cd </a:t>
            </a:r>
            <a:r>
              <a:rPr lang="en-US" altLang="zh-CN" dirty="0" err="1">
                <a:solidFill>
                  <a:srgbClr val="1E53A4"/>
                </a:solidFill>
              </a:rPr>
              <a:t>fisco</a:t>
            </a:r>
            <a:r>
              <a:rPr lang="en-US" altLang="zh-CN" dirty="0">
                <a:solidFill>
                  <a:srgbClr val="1E53A4"/>
                </a:solidFill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59" y="2205386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 下载安装脚本</a:t>
            </a:r>
            <a:r>
              <a:rPr lang="en-US" altLang="zh-CN" dirty="0" err="1"/>
              <a:t>build_chain.sh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6431" y="2658355"/>
            <a:ext cx="8468397" cy="508949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008000"/>
                </a:solidFill>
              </a:defRPr>
            </a:lvl1pPr>
          </a:lstStyle>
          <a:p>
            <a:r>
              <a:rPr lang="en-US" altLang="zh-CN" dirty="0">
                <a:solidFill>
                  <a:srgbClr val="1E53A4"/>
                </a:solidFill>
              </a:rPr>
              <a:t>$ curl -LO https://raw.githubusercontent.com/FISCO-BCOS/FISCO-BCOS/master/tools/build_chain.sh &amp;&amp; </a:t>
            </a:r>
            <a:r>
              <a:rPr lang="en-US" altLang="zh-CN" dirty="0" err="1">
                <a:solidFill>
                  <a:srgbClr val="1E53A4"/>
                </a:solidFill>
              </a:rPr>
              <a:t>chmod</a:t>
            </a:r>
            <a:r>
              <a:rPr lang="en-US" altLang="zh-CN" dirty="0">
                <a:solidFill>
                  <a:srgbClr val="1E53A4"/>
                </a:solidFill>
              </a:rPr>
              <a:t> </a:t>
            </a:r>
            <a:r>
              <a:rPr lang="en-US" altLang="zh-CN" dirty="0" err="1">
                <a:solidFill>
                  <a:srgbClr val="1E53A4"/>
                </a:solidFill>
              </a:rPr>
              <a:t>u+x</a:t>
            </a:r>
            <a:r>
              <a:rPr lang="en-US" altLang="zh-CN" dirty="0">
                <a:solidFill>
                  <a:srgbClr val="1E53A4"/>
                </a:solidFill>
              </a:rPr>
              <a:t> build_chain.sh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9459" y="316758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  配置及安装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6431" y="3632270"/>
            <a:ext cx="8468397" cy="508949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 i="1">
                <a:solidFill>
                  <a:srgbClr val="008000"/>
                </a:solidFill>
              </a:defRPr>
            </a:lvl1pPr>
          </a:lstStyle>
          <a:p>
            <a:r>
              <a:rPr lang="da-DK" altLang="zh-CN" sz="1323" dirty="0"/>
              <a:t>#-p</a:t>
            </a:r>
            <a:r>
              <a:rPr lang="zh-CN" altLang="da-DK" sz="1323" dirty="0"/>
              <a:t>指定起始端口，分别是</a:t>
            </a:r>
            <a:r>
              <a:rPr lang="da-DK" altLang="zh-CN" sz="1323" dirty="0"/>
              <a:t>p2p_port,channel_port,jsonrpc_port</a:t>
            </a:r>
            <a:endParaRPr lang="en-US" altLang="zh-CN" sz="1323" dirty="0"/>
          </a:p>
          <a:p>
            <a:r>
              <a:rPr lang="en-US" altLang="zh-CN" sz="1323" dirty="0">
                <a:solidFill>
                  <a:schemeClr val="tx1"/>
                </a:solidFill>
              </a:rPr>
              <a:t>$ ./build_chain.sh -l “127.0.0.1:4” -p 30300,20200,8545</a:t>
            </a:r>
            <a:r>
              <a:rPr lang="zh-CN" altLang="en-US" sz="1323" dirty="0">
                <a:solidFill>
                  <a:schemeClr val="tx1"/>
                </a:solidFill>
              </a:rPr>
              <a:t>  </a:t>
            </a:r>
            <a:r>
              <a:rPr lang="en-US" altLang="zh-CN" sz="1323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9459" y="4124981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4</a:t>
            </a:r>
            <a:r>
              <a:rPr lang="en-US" altLang="zh-CN" dirty="0"/>
              <a:t>.</a:t>
            </a:r>
            <a:r>
              <a:rPr lang="zh-CN" altLang="en-US" dirty="0"/>
              <a:t>   检查是否安装成功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6431" y="4589668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008000"/>
                </a:solidFill>
              </a:defRPr>
            </a:lvl1pPr>
          </a:lstStyle>
          <a:p>
            <a:r>
              <a:rPr lang="en-US" altLang="zh-CN" dirty="0">
                <a:solidFill>
                  <a:srgbClr val="1E53A4"/>
                </a:solidFill>
              </a:rPr>
              <a:t>[INFO] All completed. Files in /home/</a:t>
            </a:r>
            <a:r>
              <a:rPr lang="en-US" altLang="zh-CN">
                <a:solidFill>
                  <a:srgbClr val="1E53A4"/>
                </a:solidFill>
              </a:rPr>
              <a:t>ubuntu16/fisco</a:t>
            </a:r>
            <a:r>
              <a:rPr lang="en-US" altLang="zh-CN" dirty="0">
                <a:solidFill>
                  <a:srgbClr val="1E53A4"/>
                </a:solidFill>
              </a:rPr>
              <a:t>/nodes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8E8516-2713-4E8F-A4A1-539C4AA6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搭建链</a:t>
            </a:r>
            <a:r>
              <a:rPr lang="zh-CN" altLang="zh-CN" dirty="0"/>
              <a:t>：</a:t>
            </a:r>
            <a:r>
              <a:rPr lang="zh-CN" altLang="en-US" dirty="0"/>
              <a:t>搭建一个单机单群组</a:t>
            </a:r>
            <a:r>
              <a:rPr lang="en-US" altLang="zh-CN" dirty="0"/>
              <a:t>4</a:t>
            </a:r>
            <a:r>
              <a:rPr lang="zh-CN" altLang="en-US" dirty="0"/>
              <a:t>节点的链</a:t>
            </a:r>
          </a:p>
        </p:txBody>
      </p:sp>
    </p:spTree>
    <p:extLst>
      <p:ext uri="{BB962C8B-B14F-4D97-AF65-F5344CB8AC3E}">
        <p14:creationId xmlns:p14="http://schemas.microsoft.com/office/powerpoint/2010/main" val="29212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E21C5-6CCA-47B6-9961-CAF4F76B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88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3551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9459" y="98743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en-US" dirty="0"/>
              <a:t>   启动链（节点）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431" y="1494247"/>
            <a:ext cx="8468397" cy="508949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$ cd nodes/127.0.0.1 </a:t>
            </a:r>
          </a:p>
          <a:p>
            <a:r>
              <a:rPr lang="en-US" altLang="zh-CN" dirty="0"/>
              <a:t>$ ./start_all.sh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9459" y="2124622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6</a:t>
            </a:r>
            <a:r>
              <a:rPr lang="en-US" altLang="zh-CN" dirty="0"/>
              <a:t>.</a:t>
            </a:r>
            <a:r>
              <a:rPr lang="zh-CN" altLang="en-US" dirty="0"/>
              <a:t>   检查进程及端口监听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431" y="2577591"/>
            <a:ext cx="8468397" cy="916112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TW" dirty="0">
                <a:solidFill>
                  <a:srgbClr val="008000"/>
                </a:solidFill>
              </a:rPr>
              <a:t># </a:t>
            </a:r>
            <a:r>
              <a:rPr lang="zh-TW" altLang="en-US" dirty="0">
                <a:solidFill>
                  <a:srgbClr val="008000"/>
                </a:solidFill>
              </a:rPr>
              <a:t>检查进程是否启动 如果进程数不为</a:t>
            </a:r>
            <a:r>
              <a:rPr lang="en-US" altLang="zh-TW" dirty="0">
                <a:solidFill>
                  <a:srgbClr val="008000"/>
                </a:solidFill>
              </a:rPr>
              <a:t>4</a:t>
            </a:r>
            <a:r>
              <a:rPr lang="zh-TW" altLang="en-US" dirty="0">
                <a:solidFill>
                  <a:srgbClr val="008000"/>
                </a:solidFill>
              </a:rPr>
              <a:t>，那么进程没启动的原因一般是端口被占用</a:t>
            </a:r>
          </a:p>
          <a:p>
            <a:r>
              <a:rPr lang="en-US" altLang="zh-TW" dirty="0"/>
              <a:t>$ </a:t>
            </a:r>
            <a:r>
              <a:rPr lang="en-US" altLang="zh-TW" dirty="0" err="1"/>
              <a:t>ps</a:t>
            </a:r>
            <a:r>
              <a:rPr lang="en-US" altLang="zh-TW" dirty="0"/>
              <a:t> -</a:t>
            </a:r>
            <a:r>
              <a:rPr lang="en-US" altLang="zh-TW" dirty="0" err="1"/>
              <a:t>ef</a:t>
            </a:r>
            <a:r>
              <a:rPr lang="en-US" altLang="zh-TW" dirty="0"/>
              <a:t> | grep -v grep | grep </a:t>
            </a:r>
            <a:r>
              <a:rPr lang="en-US" altLang="zh-TW" dirty="0" err="1"/>
              <a:t>fisco-bcos</a:t>
            </a:r>
            <a:r>
              <a:rPr lang="en-US" altLang="zh-TW" dirty="0"/>
              <a:t> </a:t>
            </a:r>
          </a:p>
          <a:p>
            <a:r>
              <a:rPr lang="en-US" altLang="zh-TW" dirty="0">
                <a:solidFill>
                  <a:srgbClr val="008000"/>
                </a:solidFill>
              </a:rPr>
              <a:t># </a:t>
            </a:r>
            <a:r>
              <a:rPr lang="zh-TW" altLang="en-US" dirty="0">
                <a:solidFill>
                  <a:srgbClr val="008000"/>
                </a:solidFill>
              </a:rPr>
              <a:t>检查监听的端口，当前版本每个节点监听</a:t>
            </a:r>
            <a:r>
              <a:rPr lang="en-US" altLang="zh-TW" dirty="0">
                <a:solidFill>
                  <a:srgbClr val="008000"/>
                </a:solidFill>
              </a:rPr>
              <a:t>3</a:t>
            </a:r>
            <a:r>
              <a:rPr lang="zh-TW" altLang="en-US" dirty="0">
                <a:solidFill>
                  <a:srgbClr val="008000"/>
                </a:solidFill>
              </a:rPr>
              <a:t>个端口，分别用于</a:t>
            </a:r>
            <a:r>
              <a:rPr lang="en-US" altLang="zh-TW" dirty="0">
                <a:solidFill>
                  <a:srgbClr val="008000"/>
                </a:solidFill>
              </a:rPr>
              <a:t>p2p</a:t>
            </a:r>
            <a:r>
              <a:rPr lang="zh-TW" altLang="en-US" dirty="0">
                <a:solidFill>
                  <a:srgbClr val="008000"/>
                </a:solidFill>
              </a:rPr>
              <a:t>，</a:t>
            </a:r>
            <a:r>
              <a:rPr lang="en-US" altLang="zh-TW" dirty="0">
                <a:solidFill>
                  <a:srgbClr val="008000"/>
                </a:solidFill>
              </a:rPr>
              <a:t>channel</a:t>
            </a:r>
            <a:r>
              <a:rPr lang="zh-TW" altLang="en-US" dirty="0">
                <a:solidFill>
                  <a:srgbClr val="008000"/>
                </a:solidFill>
              </a:rPr>
              <a:t>，</a:t>
            </a:r>
            <a:r>
              <a:rPr lang="en-US" altLang="zh-TW" dirty="0" err="1">
                <a:solidFill>
                  <a:srgbClr val="008000"/>
                </a:solidFill>
              </a:rPr>
              <a:t>jsonrpc</a:t>
            </a:r>
            <a:r>
              <a:rPr lang="zh-TW" altLang="en-US" dirty="0">
                <a:solidFill>
                  <a:srgbClr val="008000"/>
                </a:solidFill>
              </a:rPr>
              <a:t>通信</a:t>
            </a:r>
          </a:p>
          <a:p>
            <a:r>
              <a:rPr lang="en-US" altLang="zh-TW" dirty="0"/>
              <a:t>$ netstat -</a:t>
            </a:r>
            <a:r>
              <a:rPr lang="en-US" altLang="zh-TW" dirty="0" err="1"/>
              <a:t>ntlp</a:t>
            </a:r>
            <a:r>
              <a:rPr lang="en-US" altLang="zh-TW" dirty="0"/>
              <a:t> |</a:t>
            </a:r>
            <a:r>
              <a:rPr lang="zh-TW" altLang="en-US" dirty="0"/>
              <a:t> </a:t>
            </a:r>
            <a:r>
              <a:rPr lang="en-US" altLang="zh-TW" dirty="0"/>
              <a:t>grep </a:t>
            </a:r>
            <a:r>
              <a:rPr lang="en-US" altLang="zh-TW" dirty="0" err="1"/>
              <a:t>fisco-bcos</a:t>
            </a:r>
            <a:r>
              <a:rPr lang="en-US" altLang="zh-TW" dirty="0"/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9459" y="3505790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7</a:t>
            </a:r>
            <a:r>
              <a:rPr lang="en-US" altLang="zh-CN" dirty="0"/>
              <a:t>.</a:t>
            </a:r>
            <a:r>
              <a:rPr lang="zh-CN" altLang="en-US" dirty="0"/>
              <a:t>   检查日志输出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0678" y="3988995"/>
            <a:ext cx="8468397" cy="1119694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>
                <a:solidFill>
                  <a:srgbClr val="008000"/>
                </a:solidFill>
              </a:rPr>
              <a:t># </a:t>
            </a:r>
            <a:r>
              <a:rPr lang="zh-CN" altLang="en-US" dirty="0">
                <a:solidFill>
                  <a:srgbClr val="008000"/>
                </a:solidFill>
              </a:rPr>
              <a:t>查看节点</a:t>
            </a:r>
            <a:r>
              <a:rPr lang="en-US" altLang="zh-CN" dirty="0">
                <a:solidFill>
                  <a:srgbClr val="008000"/>
                </a:solidFill>
              </a:rPr>
              <a:t>node0</a:t>
            </a:r>
            <a:r>
              <a:rPr lang="zh-CN" altLang="en-US" dirty="0">
                <a:solidFill>
                  <a:srgbClr val="008000"/>
                </a:solidFill>
              </a:rPr>
              <a:t>链接的节点数，从下面的输出可以看出</a:t>
            </a:r>
            <a:r>
              <a:rPr lang="en-US" altLang="zh-CN" dirty="0">
                <a:solidFill>
                  <a:srgbClr val="008000"/>
                </a:solidFill>
              </a:rPr>
              <a:t>node0</a:t>
            </a:r>
            <a:r>
              <a:rPr lang="zh-CN" altLang="en-US" dirty="0">
                <a:solidFill>
                  <a:srgbClr val="008000"/>
                </a:solidFill>
              </a:rPr>
              <a:t>与另外</a:t>
            </a:r>
            <a:r>
              <a:rPr lang="en-US" altLang="zh-CN" dirty="0">
                <a:solidFill>
                  <a:srgbClr val="008000"/>
                </a:solidFill>
              </a:rPr>
              <a:t>3</a:t>
            </a:r>
            <a:r>
              <a:rPr lang="zh-CN" altLang="en-US" dirty="0">
                <a:solidFill>
                  <a:srgbClr val="008000"/>
                </a:solidFill>
              </a:rPr>
              <a:t>个节点有链接</a:t>
            </a:r>
            <a:endParaRPr lang="en-US" altLang="zh-CN" dirty="0">
              <a:solidFill>
                <a:srgbClr val="008000"/>
              </a:solidFill>
            </a:endParaRPr>
          </a:p>
          <a:p>
            <a:r>
              <a:rPr lang="en-US" altLang="zh-CN" dirty="0"/>
              <a:t>$ tail -f node0/log/log* | grep connected</a:t>
            </a:r>
          </a:p>
          <a:p>
            <a:r>
              <a:rPr lang="en-US" altLang="zh-CN" dirty="0">
                <a:solidFill>
                  <a:srgbClr val="008000"/>
                </a:solidFill>
              </a:rPr>
              <a:t># </a:t>
            </a:r>
            <a:r>
              <a:rPr lang="zh-CN" altLang="en-US" dirty="0">
                <a:solidFill>
                  <a:srgbClr val="008000"/>
                </a:solidFill>
              </a:rPr>
              <a:t>检查是否在共识，如果不停输出</a:t>
            </a:r>
            <a:r>
              <a:rPr lang="en-US" altLang="zh-CN" dirty="0">
                <a:solidFill>
                  <a:srgbClr val="008000"/>
                </a:solidFill>
              </a:rPr>
              <a:t>++++Generating seal</a:t>
            </a:r>
            <a:r>
              <a:rPr lang="zh-CN" altLang="en-US" dirty="0">
                <a:solidFill>
                  <a:srgbClr val="008000"/>
                </a:solidFill>
              </a:rPr>
              <a:t>表示正常输出</a:t>
            </a:r>
            <a:endParaRPr lang="en-US" altLang="zh-CN" dirty="0">
              <a:solidFill>
                <a:srgbClr val="008000"/>
              </a:solidFill>
            </a:endParaRPr>
          </a:p>
          <a:p>
            <a:r>
              <a:rPr lang="en-US" altLang="zh-CN" dirty="0"/>
              <a:t>$ tail -f node0/log/log* | grep +++ </a:t>
            </a:r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01FAD7F-7C5E-4545-89AD-1A00EA06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搭建链</a:t>
            </a:r>
            <a:r>
              <a:rPr lang="zh-CN" altLang="zh-CN" dirty="0"/>
              <a:t>：</a:t>
            </a:r>
            <a:r>
              <a:rPr lang="zh-CN" altLang="en-US" dirty="0"/>
              <a:t>搭建一个单机单群组</a:t>
            </a:r>
            <a:r>
              <a:rPr lang="en-US" altLang="zh-CN" dirty="0"/>
              <a:t>4</a:t>
            </a:r>
            <a:r>
              <a:rPr lang="zh-CN" altLang="en-US" dirty="0"/>
              <a:t>节点的链（续）</a:t>
            </a:r>
          </a:p>
        </p:txBody>
      </p:sp>
    </p:spTree>
    <p:extLst>
      <p:ext uri="{BB962C8B-B14F-4D97-AF65-F5344CB8AC3E}">
        <p14:creationId xmlns:p14="http://schemas.microsoft.com/office/powerpoint/2010/main" val="28607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CF4FAD-FE36-483B-B53A-EB319879EA0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准入机制</a:t>
            </a:r>
          </a:p>
          <a:p>
            <a:pPr marL="378013" indent="-378013" defTabSz="504017" hangingPunct="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端口介绍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9F1982-0597-431D-BB25-5AD4392B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搭建链</a:t>
            </a:r>
            <a:r>
              <a:rPr lang="en-US" altLang="zh-CN" dirty="0"/>
              <a:t>-</a:t>
            </a:r>
            <a:r>
              <a:rPr lang="zh-CN" altLang="en-US" dirty="0"/>
              <a:t>概念同步</a:t>
            </a:r>
          </a:p>
        </p:txBody>
      </p:sp>
    </p:spTree>
    <p:extLst>
      <p:ext uri="{BB962C8B-B14F-4D97-AF65-F5344CB8AC3E}">
        <p14:creationId xmlns:p14="http://schemas.microsoft.com/office/powerpoint/2010/main" val="42207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9070" y="1122911"/>
            <a:ext cx="5922367" cy="3546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zh-CN" altLang="en-US" sz="1643" dirty="0"/>
              <a:t>准入机制包括：网络准入机制和群组准入机制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5946" y="186238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   网络准入：</a:t>
            </a:r>
            <a:r>
              <a:rPr lang="en-US" altLang="zh-CN" dirty="0"/>
              <a:t>CA</a:t>
            </a:r>
            <a:r>
              <a:rPr lang="zh-CN" altLang="en-US" dirty="0"/>
              <a:t>认证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5946" y="3188018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  群组准入：公钥认证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566796" y="2681752"/>
            <a:ext cx="819921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节点启动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1825331" y="2681752"/>
            <a:ext cx="1001955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初始化配置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3308467" y="2681752"/>
            <a:ext cx="1218707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加载和验证证书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4960944" y="2681752"/>
            <a:ext cx="1218707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实例化</a:t>
            </a:r>
            <a:r>
              <a:rPr lang="en-US" altLang="zh-CN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SSL</a:t>
            </a:r>
            <a:endParaRPr lang="zh-CN" altLang="en-US" sz="1102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7599735" y="2681752"/>
            <a:ext cx="1218707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初始化</a:t>
            </a:r>
            <a:r>
              <a:rPr lang="en-US" altLang="zh-CN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P2P</a:t>
            </a:r>
            <a:endParaRPr lang="zh-CN" altLang="en-US" sz="1102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" name="直线箭头连接符 4"/>
          <p:cNvCxnSpPr>
            <a:stCxn id="10" idx="3"/>
            <a:endCxn id="11" idx="1"/>
          </p:cNvCxnSpPr>
          <p:nvPr/>
        </p:nvCxnSpPr>
        <p:spPr>
          <a:xfrm>
            <a:off x="1386716" y="2840502"/>
            <a:ext cx="438615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/>
          <p:cNvCxnSpPr>
            <a:stCxn id="11" idx="3"/>
            <a:endCxn id="12" idx="1"/>
          </p:cNvCxnSpPr>
          <p:nvPr/>
        </p:nvCxnSpPr>
        <p:spPr>
          <a:xfrm>
            <a:off x="2827286" y="2840502"/>
            <a:ext cx="481180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21"/>
          <p:cNvCxnSpPr>
            <a:stCxn id="12" idx="3"/>
            <a:endCxn id="13" idx="1"/>
          </p:cNvCxnSpPr>
          <p:nvPr/>
        </p:nvCxnSpPr>
        <p:spPr>
          <a:xfrm>
            <a:off x="4527174" y="2840502"/>
            <a:ext cx="433770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/>
          <p:cNvCxnSpPr>
            <a:stCxn id="13" idx="3"/>
            <a:endCxn id="14" idx="1"/>
          </p:cNvCxnSpPr>
          <p:nvPr/>
        </p:nvCxnSpPr>
        <p:spPr>
          <a:xfrm>
            <a:off x="6179651" y="2840502"/>
            <a:ext cx="1420084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/>
          <p:cNvSpPr txBox="1"/>
          <p:nvPr/>
        </p:nvSpPr>
        <p:spPr>
          <a:xfrm>
            <a:off x="6287347" y="2314105"/>
            <a:ext cx="1191218" cy="424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en-US" altLang="zh-CN" sz="105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Helvetica"/>
              </a:rPr>
              <a:t>P2P</a:t>
            </a:r>
            <a:r>
              <a:rPr lang="zh-CN" altLang="en-US" sz="1050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Helvetica"/>
              </a:rPr>
              <a:t>节点链接列表</a:t>
            </a:r>
          </a:p>
          <a:p>
            <a:pPr defTabSz="504017" hangingPunct="0"/>
            <a:r>
              <a:rPr lang="zh-CN" altLang="en-US" sz="105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lang="en-US" altLang="zh-CN" sz="105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A</a:t>
            </a:r>
            <a:r>
              <a:rPr lang="zh-CN" altLang="en-US" sz="1050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黑名单</a:t>
            </a:r>
            <a:endParaRPr lang="zh-CN" altLang="en-US" sz="1050" dirty="0">
              <a:solidFill>
                <a:schemeClr val="tx2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2229218" y="4209299"/>
            <a:ext cx="1001955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初始化群组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4942730" y="4209299"/>
            <a:ext cx="1492713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初始化单个群组模块</a:t>
            </a:r>
          </a:p>
        </p:txBody>
      </p:sp>
      <p:cxnSp>
        <p:nvCxnSpPr>
          <p:cNvPr id="32" name="直线箭头连接符 31"/>
          <p:cNvCxnSpPr>
            <a:endCxn id="28" idx="1"/>
          </p:cNvCxnSpPr>
          <p:nvPr/>
        </p:nvCxnSpPr>
        <p:spPr>
          <a:xfrm>
            <a:off x="566796" y="4368049"/>
            <a:ext cx="1662422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线箭头连接符 32"/>
          <p:cNvCxnSpPr>
            <a:stCxn id="28" idx="3"/>
            <a:endCxn id="31" idx="1"/>
          </p:cNvCxnSpPr>
          <p:nvPr/>
        </p:nvCxnSpPr>
        <p:spPr>
          <a:xfrm>
            <a:off x="3231173" y="4368049"/>
            <a:ext cx="1711558" cy="0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文本框 36"/>
          <p:cNvSpPr txBox="1"/>
          <p:nvPr/>
        </p:nvSpPr>
        <p:spPr>
          <a:xfrm>
            <a:off x="566796" y="3786906"/>
            <a:ext cx="1385378" cy="610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 hangingPunct="0"/>
            <a:r>
              <a:rPr lang="en-US" altLang="zh-CN" sz="1102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Helvetica"/>
              </a:rPr>
              <a:t>P2P</a:t>
            </a:r>
            <a:r>
              <a:rPr lang="zh-CN" altLang="en-US" sz="1102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Helvetica"/>
              </a:rPr>
              <a:t>实例</a:t>
            </a:r>
          </a:p>
          <a:p>
            <a:pPr defTabSz="504017" hangingPunct="0"/>
            <a:r>
              <a:rPr lang="zh-CN" altLang="en-US" sz="1102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公私钥对</a:t>
            </a:r>
          </a:p>
          <a:p>
            <a:pPr defTabSz="504017" hangingPunct="0"/>
            <a:r>
              <a:rPr lang="zh-CN" altLang="en-US" sz="1102" dirty="0">
                <a:solidFill>
                  <a:schemeClr val="tx2"/>
                </a:solidFill>
                <a:latin typeface="微软雅黑"/>
                <a:ea typeface="微软雅黑"/>
                <a:cs typeface="微软雅黑"/>
                <a:sym typeface="Helvetica"/>
              </a:rPr>
              <a:t>群组节点初始列表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7DD7D80-E0F3-944E-91BE-2DE3F5B72593}"/>
              </a:ext>
            </a:extLst>
          </p:cNvPr>
          <p:cNvSpPr/>
          <p:nvPr/>
        </p:nvSpPr>
        <p:spPr>
          <a:xfrm>
            <a:off x="7009062" y="4205276"/>
            <a:ext cx="1492713" cy="317500"/>
          </a:xfrm>
          <a:prstGeom prst="rect">
            <a:avLst/>
          </a:prstGeom>
          <a:solidFill>
            <a:srgbClr val="234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9" tIns="45755" rIns="91509" bIns="45755" rtlCol="0" anchor="ctr"/>
          <a:lstStyle/>
          <a:p>
            <a:pPr algn="ctr" defTabSz="50382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2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返回群组实例</a:t>
            </a:r>
          </a:p>
        </p:txBody>
      </p:sp>
      <p:cxnSp>
        <p:nvCxnSpPr>
          <p:cNvPr id="42" name="直线箭头连接符 41"/>
          <p:cNvCxnSpPr>
            <a:stCxn id="31" idx="3"/>
            <a:endCxn id="41" idx="1"/>
          </p:cNvCxnSpPr>
          <p:nvPr/>
        </p:nvCxnSpPr>
        <p:spPr>
          <a:xfrm flipV="1">
            <a:off x="6435443" y="4364027"/>
            <a:ext cx="573619" cy="4023"/>
          </a:xfrm>
          <a:prstGeom prst="straightConnector1">
            <a:avLst/>
          </a:prstGeom>
          <a:noFill/>
          <a:ln w="12700" cap="flat">
            <a:solidFill>
              <a:srgbClr val="3366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3308466" y="4058343"/>
            <a:ext cx="1606775" cy="271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algn="ctr" defTabSz="504017" hangingPunct="0"/>
            <a:r>
              <a:rPr lang="zh-CN" altLang="en-US" sz="1102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Helvetica"/>
              </a:rPr>
              <a:t>群组节点系统表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A3F846-F94C-4073-8B96-7683491D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准入机制</a:t>
            </a:r>
          </a:p>
        </p:txBody>
      </p:sp>
    </p:spTree>
    <p:extLst>
      <p:ext uri="{BB962C8B-B14F-4D97-AF65-F5344CB8AC3E}">
        <p14:creationId xmlns:p14="http://schemas.microsoft.com/office/powerpoint/2010/main" val="27793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793" y="936296"/>
            <a:ext cx="8708597" cy="3732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defTabSz="504017"/>
            <a:r>
              <a:rPr lang="zh-CN" altLang="en-US" sz="1764" dirty="0">
                <a:latin typeface="微软雅黑"/>
                <a:ea typeface="微软雅黑"/>
                <a:cs typeface="微软雅黑"/>
              </a:rPr>
              <a:t>区块链端口：</a:t>
            </a:r>
            <a:r>
              <a:rPr lang="da-DK" altLang="zh-CN" sz="1764" dirty="0">
                <a:latin typeface="微软雅黑"/>
                <a:ea typeface="微软雅黑"/>
                <a:cs typeface="微软雅黑"/>
              </a:rPr>
              <a:t>p2p_port</a:t>
            </a:r>
            <a:r>
              <a:rPr lang="zh-CN" altLang="zh-CN" sz="1764" dirty="0">
                <a:latin typeface="微软雅黑"/>
                <a:ea typeface="微软雅黑"/>
                <a:cs typeface="微软雅黑"/>
              </a:rPr>
              <a:t>、</a:t>
            </a:r>
            <a:r>
              <a:rPr lang="da-DK" altLang="zh-CN" sz="1764" dirty="0" err="1">
                <a:latin typeface="微软雅黑"/>
                <a:ea typeface="微软雅黑"/>
                <a:cs typeface="微软雅黑"/>
              </a:rPr>
              <a:t>channel_port</a:t>
            </a:r>
            <a:r>
              <a:rPr lang="zh-CN" altLang="zh-CN" sz="1764" dirty="0">
                <a:latin typeface="微软雅黑"/>
                <a:ea typeface="微软雅黑"/>
                <a:cs typeface="微软雅黑"/>
              </a:rPr>
              <a:t>、</a:t>
            </a:r>
            <a:r>
              <a:rPr lang="da-DK" altLang="zh-CN" sz="1764" dirty="0" err="1">
                <a:latin typeface="微软雅黑"/>
                <a:ea typeface="微软雅黑"/>
                <a:cs typeface="微软雅黑"/>
              </a:rPr>
              <a:t>jsonrpc_port</a:t>
            </a:r>
            <a:endParaRPr lang="zh-CN" altLang="en-US" sz="1764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35522" y="3236809"/>
            <a:ext cx="839390" cy="58444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13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Node1</a:t>
            </a:r>
            <a:endParaRPr kumimoji="1" lang="zh-CN" altLang="en-US" sz="1213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88652" y="3241421"/>
            <a:ext cx="839390" cy="58444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13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Node2</a:t>
            </a:r>
            <a:endParaRPr kumimoji="1" lang="zh-CN" altLang="en-US" sz="1213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21982" y="2351085"/>
            <a:ext cx="839390" cy="58444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13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Node3</a:t>
            </a:r>
            <a:endParaRPr kumimoji="1" lang="zh-CN" altLang="en-US" sz="1213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21982" y="4145216"/>
            <a:ext cx="839390" cy="58444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13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Node4</a:t>
            </a:r>
            <a:endParaRPr kumimoji="1" lang="zh-CN" altLang="en-US" sz="1213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5" name="直线箭头连接符 34"/>
          <p:cNvCxnSpPr>
            <a:stCxn id="27" idx="0"/>
            <a:endCxn id="30" idx="1"/>
          </p:cNvCxnSpPr>
          <p:nvPr/>
        </p:nvCxnSpPr>
        <p:spPr>
          <a:xfrm flipV="1">
            <a:off x="4455217" y="2643306"/>
            <a:ext cx="566765" cy="593503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727606" y="1814278"/>
            <a:ext cx="3423848" cy="304107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06" tIns="50403" rIns="100806" bIns="504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643" dirty="0">
              <a:ea typeface="楷体" pitchFamily="49" charset="-122"/>
            </a:endParaRPr>
          </a:p>
        </p:txBody>
      </p:sp>
      <p:cxnSp>
        <p:nvCxnSpPr>
          <p:cNvPr id="43" name="直线箭头连接符 42"/>
          <p:cNvCxnSpPr>
            <a:stCxn id="29" idx="0"/>
            <a:endCxn id="30" idx="3"/>
          </p:cNvCxnSpPr>
          <p:nvPr/>
        </p:nvCxnSpPr>
        <p:spPr>
          <a:xfrm flipH="1" flipV="1">
            <a:off x="5861372" y="2643305"/>
            <a:ext cx="546975" cy="598115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4" idx="3"/>
            <a:endCxn id="29" idx="2"/>
          </p:cNvCxnSpPr>
          <p:nvPr/>
        </p:nvCxnSpPr>
        <p:spPr>
          <a:xfrm flipV="1">
            <a:off x="5861372" y="3825860"/>
            <a:ext cx="546975" cy="611576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34" idx="1"/>
            <a:endCxn id="27" idx="2"/>
          </p:cNvCxnSpPr>
          <p:nvPr/>
        </p:nvCxnSpPr>
        <p:spPr>
          <a:xfrm flipH="1" flipV="1">
            <a:off x="4455217" y="3821250"/>
            <a:ext cx="566765" cy="616187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27" idx="3"/>
            <a:endCxn id="29" idx="1"/>
          </p:cNvCxnSpPr>
          <p:nvPr/>
        </p:nvCxnSpPr>
        <p:spPr>
          <a:xfrm>
            <a:off x="4874912" y="3529030"/>
            <a:ext cx="1113740" cy="4611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30" idx="2"/>
            <a:endCxn id="34" idx="0"/>
          </p:cNvCxnSpPr>
          <p:nvPr/>
        </p:nvCxnSpPr>
        <p:spPr>
          <a:xfrm>
            <a:off x="5441677" y="2935526"/>
            <a:ext cx="0" cy="1209690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846068" y="1933041"/>
            <a:ext cx="1191218" cy="271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algn="ctr" defTabSz="504017" hangingPunct="0"/>
            <a:r>
              <a:rPr lang="zh-CN" altLang="en-US" sz="1102" dirty="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Helvetica"/>
              </a:rPr>
              <a:t>区块链网络</a:t>
            </a:r>
          </a:p>
        </p:txBody>
      </p:sp>
      <p:sp>
        <p:nvSpPr>
          <p:cNvPr id="55" name="文本框 54"/>
          <p:cNvSpPr txBox="1"/>
          <p:nvPr/>
        </p:nvSpPr>
        <p:spPr>
          <a:xfrm rot="2754450">
            <a:off x="5975242" y="2699794"/>
            <a:ext cx="729069" cy="271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algn="ctr" defTabSz="504017" hangingPunct="0"/>
            <a:r>
              <a:rPr lang="zh-CN" altLang="en-US" sz="1102" dirty="0">
                <a:latin typeface="微软雅黑"/>
                <a:ea typeface="微软雅黑"/>
                <a:cs typeface="微软雅黑"/>
              </a:rPr>
              <a:t>P</a:t>
            </a:r>
            <a:r>
              <a:rPr lang="en-US" altLang="zh-CN" sz="1102" dirty="0">
                <a:latin typeface="微软雅黑"/>
                <a:ea typeface="微软雅黑"/>
                <a:cs typeface="微软雅黑"/>
              </a:rPr>
              <a:t>2P</a:t>
            </a:r>
            <a:r>
              <a:rPr lang="zh-CN" altLang="en-US" sz="1102" dirty="0">
                <a:latin typeface="微软雅黑"/>
                <a:ea typeface="微软雅黑"/>
                <a:cs typeface="微软雅黑"/>
              </a:rPr>
              <a:t>端口</a:t>
            </a:r>
            <a:endParaRPr lang="zh-CN" altLang="en-US" sz="1102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277" y="2969733"/>
            <a:ext cx="933094" cy="4279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102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W</a:t>
            </a:r>
            <a:r>
              <a:rPr kumimoji="1" lang="en-US" altLang="zh-CN" sz="1102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EB3SDK</a:t>
            </a:r>
            <a:endParaRPr kumimoji="1" lang="zh-CN" altLang="en-US" sz="1102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29277" y="3646098"/>
            <a:ext cx="933094" cy="4279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2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控制台</a:t>
            </a:r>
          </a:p>
        </p:txBody>
      </p:sp>
      <p:sp>
        <p:nvSpPr>
          <p:cNvPr id="58" name="矩形 57"/>
          <p:cNvSpPr/>
          <p:nvPr/>
        </p:nvSpPr>
        <p:spPr>
          <a:xfrm>
            <a:off x="1043912" y="2891483"/>
            <a:ext cx="1317296" cy="127509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06" tIns="50403" rIns="100806" bIns="504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643" dirty="0">
              <a:ea typeface="楷体" pitchFamily="49" charset="-122"/>
            </a:endParaRPr>
          </a:p>
        </p:txBody>
      </p:sp>
      <p:cxnSp>
        <p:nvCxnSpPr>
          <p:cNvPr id="25" name="直线箭头连接符 24"/>
          <p:cNvCxnSpPr>
            <a:stCxn id="58" idx="3"/>
            <a:endCxn id="27" idx="1"/>
          </p:cNvCxnSpPr>
          <p:nvPr/>
        </p:nvCxnSpPr>
        <p:spPr>
          <a:xfrm>
            <a:off x="2361209" y="3529029"/>
            <a:ext cx="1674313" cy="0"/>
          </a:xfrm>
          <a:prstGeom prst="straightConnector1">
            <a:avLst/>
          </a:prstGeom>
          <a:noFill/>
          <a:ln w="12700" cap="flat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文本框 58"/>
          <p:cNvSpPr txBox="1"/>
          <p:nvPr/>
        </p:nvSpPr>
        <p:spPr>
          <a:xfrm>
            <a:off x="2536387" y="3249723"/>
            <a:ext cx="1191218" cy="271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algn="ctr" defTabSz="504017" hangingPunct="0"/>
            <a:r>
              <a:rPr lang="en-US" altLang="zh-CN" sz="1102" dirty="0">
                <a:latin typeface="微软雅黑"/>
                <a:ea typeface="微软雅黑"/>
                <a:cs typeface="微软雅黑"/>
              </a:rPr>
              <a:t>Channel</a:t>
            </a:r>
            <a:r>
              <a:rPr lang="zh-CN" altLang="en-US" sz="1102" dirty="0">
                <a:latin typeface="微软雅黑"/>
                <a:ea typeface="微软雅黑"/>
                <a:cs typeface="微软雅黑"/>
              </a:rPr>
              <a:t>端口</a:t>
            </a:r>
            <a:endParaRPr lang="zh-CN" altLang="en-US" sz="1102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315161" y="3315060"/>
            <a:ext cx="933094" cy="4279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102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</a:t>
            </a:r>
            <a:r>
              <a:rPr kumimoji="1" lang="en-US" altLang="zh-CN" sz="1102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URL</a:t>
            </a:r>
            <a:endParaRPr kumimoji="1" lang="zh-CN" altLang="en-US" sz="1102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68" name="直线箭头连接符 67"/>
          <p:cNvCxnSpPr>
            <a:stCxn id="29" idx="3"/>
            <a:endCxn id="67" idx="1"/>
          </p:cNvCxnSpPr>
          <p:nvPr/>
        </p:nvCxnSpPr>
        <p:spPr>
          <a:xfrm flipV="1">
            <a:off x="6828041" y="3529030"/>
            <a:ext cx="1487119" cy="4611"/>
          </a:xfrm>
          <a:prstGeom prst="straightConnector1">
            <a:avLst/>
          </a:prstGeom>
          <a:noFill/>
          <a:ln w="12700" cap="flat">
            <a:solidFill>
              <a:schemeClr val="bg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文本框 70"/>
          <p:cNvSpPr txBox="1"/>
          <p:nvPr/>
        </p:nvSpPr>
        <p:spPr>
          <a:xfrm>
            <a:off x="7037388" y="3245610"/>
            <a:ext cx="1191218" cy="271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/>
          <a:p>
            <a:pPr algn="ctr" defTabSz="504017" hangingPunct="0"/>
            <a:r>
              <a:rPr lang="zh-CN" altLang="zh-CN" sz="1102" dirty="0">
                <a:latin typeface="微软雅黑"/>
                <a:ea typeface="微软雅黑"/>
                <a:cs typeface="微软雅黑"/>
              </a:rPr>
              <a:t>j</a:t>
            </a:r>
            <a:r>
              <a:rPr lang="en-US" altLang="zh-CN" sz="1102" dirty="0" err="1">
                <a:latin typeface="微软雅黑"/>
                <a:ea typeface="微软雅黑"/>
                <a:cs typeface="微软雅黑"/>
              </a:rPr>
              <a:t>sonrpc</a:t>
            </a:r>
            <a:r>
              <a:rPr lang="zh-CN" altLang="en-US" sz="1102" dirty="0">
                <a:latin typeface="微软雅黑"/>
                <a:ea typeface="微软雅黑"/>
                <a:cs typeface="微软雅黑"/>
              </a:rPr>
              <a:t>端口</a:t>
            </a:r>
            <a:endParaRPr lang="zh-CN" altLang="en-US" sz="1102" dirty="0">
              <a:solidFill>
                <a:srgbClr val="000000"/>
              </a:solidFill>
              <a:latin typeface="微软雅黑"/>
              <a:ea typeface="微软雅黑"/>
              <a:cs typeface="微软雅黑"/>
              <a:sym typeface="Helvetic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411A7C-6987-4AD1-BBE0-41D8721D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端口介绍</a:t>
            </a:r>
          </a:p>
        </p:txBody>
      </p:sp>
    </p:spTree>
    <p:extLst>
      <p:ext uri="{BB962C8B-B14F-4D97-AF65-F5344CB8AC3E}">
        <p14:creationId xmlns:p14="http://schemas.microsoft.com/office/powerpoint/2010/main" val="5317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9459" y="98743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   准备环境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431" y="1494247"/>
            <a:ext cx="8468397" cy="712531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$ cd ~/</a:t>
            </a:r>
            <a:r>
              <a:rPr lang="en-US" altLang="zh-CN" dirty="0" err="1"/>
              <a:t>fisco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rgbClr val="008000"/>
                </a:solidFill>
              </a:rPr>
              <a:t>#JAVA</a:t>
            </a:r>
            <a:r>
              <a:rPr lang="zh-CN" altLang="en-US" dirty="0">
                <a:solidFill>
                  <a:srgbClr val="008000"/>
                </a:solidFill>
              </a:rPr>
              <a:t>环境安装：建议从官网下载安装，注意环境变量配置</a:t>
            </a:r>
            <a:endParaRPr lang="en-US" altLang="zh-CN" dirty="0">
              <a:solidFill>
                <a:srgbClr val="008000"/>
              </a:solidFill>
            </a:endParaRPr>
          </a:p>
          <a:p>
            <a:r>
              <a:rPr lang="en-US" altLang="zh-CN" dirty="0"/>
              <a:t>$ </a:t>
            </a:r>
            <a:r>
              <a:rPr lang="en-US" altLang="zh-CN" dirty="0" err="1"/>
              <a:t>sudo</a:t>
            </a:r>
            <a:r>
              <a:rPr lang="en-US" altLang="zh-CN" dirty="0"/>
              <a:t> apt install -y default-</a:t>
            </a:r>
            <a:r>
              <a:rPr lang="en-US" altLang="zh-CN" dirty="0" err="1"/>
              <a:t>jdk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79459" y="2205386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 下载控制台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431" y="2658355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$ bash &lt;(curl -s https://raw.githubusercontent.com/FISCO-BCOS/console/master/tools/download_console.sh)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9459" y="316758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  配置控制台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6431" y="3632269"/>
            <a:ext cx="8468397" cy="916112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>
                <a:solidFill>
                  <a:srgbClr val="008000"/>
                </a:solidFill>
              </a:rPr>
              <a:t># </a:t>
            </a:r>
            <a:r>
              <a:rPr lang="zh-CN" altLang="en-US" dirty="0">
                <a:solidFill>
                  <a:srgbClr val="008000"/>
                </a:solidFill>
              </a:rPr>
              <a:t>重命名控制台配置文件</a:t>
            </a:r>
            <a:endParaRPr lang="en-US" altLang="zh-CN" dirty="0">
              <a:solidFill>
                <a:srgbClr val="008000"/>
              </a:solidFill>
            </a:endParaRPr>
          </a:p>
          <a:p>
            <a:r>
              <a:rPr lang="en-US" altLang="zh-CN" dirty="0"/>
              <a:t>$ mv console/conf/applicationContext-sample.xml console/conf/applicationContext.xml</a:t>
            </a:r>
          </a:p>
          <a:p>
            <a:r>
              <a:rPr lang="en-US" altLang="zh-CN" dirty="0">
                <a:solidFill>
                  <a:srgbClr val="008000"/>
                </a:solidFill>
              </a:rPr>
              <a:t># </a:t>
            </a:r>
            <a:r>
              <a:rPr lang="zh-CN" altLang="en-US" dirty="0">
                <a:solidFill>
                  <a:srgbClr val="008000"/>
                </a:solidFill>
              </a:rPr>
              <a:t>配置控制台证书</a:t>
            </a:r>
            <a:endParaRPr lang="en-US" altLang="zh-CN" dirty="0">
              <a:solidFill>
                <a:srgbClr val="008000"/>
              </a:solidFill>
            </a:endParaRPr>
          </a:p>
          <a:p>
            <a:r>
              <a:rPr lang="en-US" altLang="zh-CN" dirty="0"/>
              <a:t>$ cp nodes/127.0.0.1/</a:t>
            </a:r>
            <a:r>
              <a:rPr lang="en-US" altLang="zh-CN" dirty="0" err="1"/>
              <a:t>sdk</a:t>
            </a:r>
            <a:r>
              <a:rPr lang="en-US" altLang="zh-CN" dirty="0"/>
              <a:t>/* console/conf/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B8F72BD-00B4-4491-8CBA-CE8D05E4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控制台安装</a:t>
            </a:r>
          </a:p>
        </p:txBody>
      </p:sp>
    </p:spTree>
    <p:extLst>
      <p:ext uri="{BB962C8B-B14F-4D97-AF65-F5344CB8AC3E}">
        <p14:creationId xmlns:p14="http://schemas.microsoft.com/office/powerpoint/2010/main" val="946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9459" y="98743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   启动控制台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6431" y="1494247"/>
            <a:ext cx="8468397" cy="508949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/>
              <a:t>$ cd ~/fisco</a:t>
            </a:r>
            <a:r>
              <a:rPr lang="en-US" altLang="zh-CN" dirty="0"/>
              <a:t>/console </a:t>
            </a:r>
          </a:p>
          <a:p>
            <a:r>
              <a:rPr lang="en-US" altLang="zh-CN"/>
              <a:t>$ ./start.sh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79459" y="2205386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en-US" dirty="0"/>
              <a:t>   检查是否启动成功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431" y="2658355"/>
            <a:ext cx="8468397" cy="305368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>
                <a:solidFill>
                  <a:srgbClr val="008000"/>
                </a:solidFill>
              </a:rPr>
              <a:t>Welcome to FISCO BCOS console(1.0.2)</a:t>
            </a:r>
            <a:r>
              <a:rPr lang="zh-CN" altLang="en-US" dirty="0">
                <a:solidFill>
                  <a:srgbClr val="008000"/>
                </a:solidFill>
              </a:rPr>
              <a:t>！</a:t>
            </a:r>
            <a:endParaRPr lang="en-US" altLang="zh-CN" dirty="0">
              <a:solidFill>
                <a:srgbClr val="008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9459" y="3167583"/>
            <a:ext cx="9252536" cy="45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>
              <a:defRPr lang="en-US"/>
            </a:defPPr>
            <a:lvl1pPr defTabSz="504017" hangingPunct="0">
              <a:lnSpc>
                <a:spcPct val="150000"/>
              </a:lnSpc>
              <a:defRPr sz="1600">
                <a:solidFill>
                  <a:schemeClr val="tx2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6.</a:t>
            </a:r>
            <a:r>
              <a:rPr lang="zh-CN" altLang="en-US" dirty="0"/>
              <a:t>   使用控制台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6431" y="3632270"/>
            <a:ext cx="8468397" cy="508949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1" tIns="50401" rIns="50401" bIns="50401" numCol="1" spcCol="38100" rtlCol="0" anchor="t">
            <a:spAutoFit/>
          </a:bodyPr>
          <a:lstStyle>
            <a:defPPr marL="0" marR="0" indent="0" algn="l" defTabSz="91345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323" i="1">
                <a:solidFill>
                  <a:srgbClr val="1E53A4"/>
                </a:solidFill>
              </a:defRPr>
            </a:lvl1pPr>
          </a:lstStyle>
          <a:p>
            <a:r>
              <a:rPr lang="en-US" altLang="zh-CN" dirty="0"/>
              <a:t>[group</a:t>
            </a:r>
            <a:r>
              <a:rPr lang="en-US" altLang="zh-CN"/>
              <a:t>:1]&gt; getNodeVersion</a:t>
            </a:r>
            <a:endParaRPr lang="en-US" altLang="zh-CN" dirty="0"/>
          </a:p>
          <a:p>
            <a:r>
              <a:rPr lang="en-US" altLang="zh-CN" dirty="0"/>
              <a:t>[group</a:t>
            </a:r>
            <a:r>
              <a:rPr lang="en-US" altLang="zh-CN"/>
              <a:t>:1]&gt; getPeers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F38381-57F1-437A-B400-E838A681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24" y="328935"/>
            <a:ext cx="9324578" cy="387798"/>
          </a:xfrm>
        </p:spPr>
        <p:txBody>
          <a:bodyPr vert="horz" lIns="0" tIns="0" rIns="0" bIns="0" rtlCol="0" anchor="t">
            <a:spAutoFit/>
          </a:bodyPr>
          <a:lstStyle/>
          <a:p>
            <a:r>
              <a:rPr lang="zh-CN" altLang="en-US" dirty="0"/>
              <a:t>控制台安装</a:t>
            </a:r>
          </a:p>
        </p:txBody>
      </p:sp>
    </p:spTree>
    <p:extLst>
      <p:ext uri="{BB962C8B-B14F-4D97-AF65-F5344CB8AC3E}">
        <p14:creationId xmlns:p14="http://schemas.microsoft.com/office/powerpoint/2010/main" val="40531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WeBank">
  <a:themeElements>
    <a:clrScheme name="WeBank666">
      <a:dk1>
        <a:srgbClr val="1E53A4"/>
      </a:dk1>
      <a:lt1>
        <a:srgbClr val="FFFFFF"/>
      </a:lt1>
      <a:dk2>
        <a:srgbClr val="000000"/>
      </a:dk2>
      <a:lt2>
        <a:srgbClr val="E7E6E6"/>
      </a:lt2>
      <a:accent1>
        <a:srgbClr val="D80C18"/>
      </a:accent1>
      <a:accent2>
        <a:srgbClr val="FF5582"/>
      </a:accent2>
      <a:accent3>
        <a:srgbClr val="64CDFF"/>
      </a:accent3>
      <a:accent4>
        <a:srgbClr val="002882"/>
      </a:accent4>
      <a:accent5>
        <a:srgbClr val="EAEAEA"/>
      </a:accent5>
      <a:accent6>
        <a:srgbClr val="D5D5D5"/>
      </a:accent6>
      <a:hlink>
        <a:srgbClr val="1E53A3"/>
      </a:hlink>
      <a:folHlink>
        <a:srgbClr val="D80C18"/>
      </a:folHlink>
    </a:clrScheme>
    <a:fontScheme name="vftfbwj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000000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rgbClr val="00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sz="1200" dirty="0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22493</TotalTime>
  <Words>1362</Words>
  <Application>Microsoft Office PowerPoint</Application>
  <PresentationFormat>自定义</PresentationFormat>
  <Paragraphs>236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Facto</vt:lpstr>
      <vt:lpstr>FZZhengHeiS-B-GB</vt:lpstr>
      <vt:lpstr>MS PGothic</vt:lpstr>
      <vt:lpstr>Source Han Sans CN</vt:lpstr>
      <vt:lpstr>Source Han Sans Regular</vt:lpstr>
      <vt:lpstr>楷体</vt:lpstr>
      <vt:lpstr>宋体</vt:lpstr>
      <vt:lpstr>Microsoft YaHei</vt:lpstr>
      <vt:lpstr>Microsoft YaHei</vt:lpstr>
      <vt:lpstr>Arial</vt:lpstr>
      <vt:lpstr>Calibri</vt:lpstr>
      <vt:lpstr>Helvetica</vt:lpstr>
      <vt:lpstr>WeBank</vt:lpstr>
      <vt:lpstr>FISCO BCOS搭链和使用控制台练习</vt:lpstr>
      <vt:lpstr>练习内容</vt:lpstr>
      <vt:lpstr>搭建链：搭建一个单机单群组4节点的链</vt:lpstr>
      <vt:lpstr>搭建链：搭建一个单机单群组4节点的链（续）</vt:lpstr>
      <vt:lpstr>搭建链-概念同步</vt:lpstr>
      <vt:lpstr>准入机制</vt:lpstr>
      <vt:lpstr>端口介绍</vt:lpstr>
      <vt:lpstr>控制台安装</vt:lpstr>
      <vt:lpstr>控制台安装</vt:lpstr>
      <vt:lpstr>编写和调用合约</vt:lpstr>
      <vt:lpstr>控制台常用命令介绍</vt:lpstr>
      <vt:lpstr>SDK开发</vt:lpstr>
      <vt:lpstr>Java环境准备</vt:lpstr>
      <vt:lpstr>Java环境准备</vt:lpstr>
      <vt:lpstr>编写第一个智能合约</vt:lpstr>
      <vt:lpstr>编写第一个智能合约</vt:lpstr>
      <vt:lpstr>编译智能合约为Java文件</vt:lpstr>
      <vt:lpstr>编译智能合约为Java文件</vt:lpstr>
      <vt:lpstr>配置IDE</vt:lpstr>
      <vt:lpstr>编译SDK</vt:lpstr>
      <vt:lpstr>配置证书和节点信息</vt:lpstr>
      <vt:lpstr>运行测试案例</vt:lpstr>
      <vt:lpstr>实践案例代码讲解</vt:lpstr>
      <vt:lpstr>Demo代码详解</vt:lpstr>
      <vt:lpstr>Demo代码详解</vt:lpstr>
      <vt:lpstr>WEB3SDK介绍</vt:lpstr>
      <vt:lpstr>WEB3SDK介绍</vt:lpstr>
      <vt:lpstr>WEB3jAPI介绍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richzhao(赵振华)</dc:creator>
  <cp:lastModifiedBy>richzhao(赵振华)</cp:lastModifiedBy>
  <cp:revision>2994</cp:revision>
  <cp:lastPrinted>2016-07-25T06:49:00Z</cp:lastPrinted>
  <dcterms:created xsi:type="dcterms:W3CDTF">2014-12-29T00:05:00Z</dcterms:created>
  <dcterms:modified xsi:type="dcterms:W3CDTF">2019-07-03T09:52:33Z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